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4" r:id="rId2"/>
    <p:sldId id="267" r:id="rId3"/>
  </p:sldIdLst>
  <p:sldSz cx="17373600" cy="11887200"/>
  <p:notesSz cx="7010400" cy="9296400"/>
  <p:defaultTextStyle>
    <a:defPPr>
      <a:defRPr lang="en-US"/>
    </a:defPPr>
    <a:lvl1pPr marL="0" algn="l" defTabSz="1098377" rtl="0" eaLnBrk="1" latinLnBrk="0" hangingPunct="1">
      <a:defRPr sz="2162" kern="1200">
        <a:solidFill>
          <a:schemeClr val="tx1"/>
        </a:solidFill>
        <a:latin typeface="+mn-lt"/>
        <a:ea typeface="+mn-ea"/>
        <a:cs typeface="+mn-cs"/>
      </a:defRPr>
    </a:lvl1pPr>
    <a:lvl2pPr marL="549189" algn="l" defTabSz="1098377" rtl="0" eaLnBrk="1" latinLnBrk="0" hangingPunct="1">
      <a:defRPr sz="2162" kern="1200">
        <a:solidFill>
          <a:schemeClr val="tx1"/>
        </a:solidFill>
        <a:latin typeface="+mn-lt"/>
        <a:ea typeface="+mn-ea"/>
        <a:cs typeface="+mn-cs"/>
      </a:defRPr>
    </a:lvl2pPr>
    <a:lvl3pPr marL="1098377" algn="l" defTabSz="1098377" rtl="0" eaLnBrk="1" latinLnBrk="0" hangingPunct="1">
      <a:defRPr sz="2162" kern="1200">
        <a:solidFill>
          <a:schemeClr val="tx1"/>
        </a:solidFill>
        <a:latin typeface="+mn-lt"/>
        <a:ea typeface="+mn-ea"/>
        <a:cs typeface="+mn-cs"/>
      </a:defRPr>
    </a:lvl3pPr>
    <a:lvl4pPr marL="1647566" algn="l" defTabSz="1098377" rtl="0" eaLnBrk="1" latinLnBrk="0" hangingPunct="1">
      <a:defRPr sz="2162" kern="1200">
        <a:solidFill>
          <a:schemeClr val="tx1"/>
        </a:solidFill>
        <a:latin typeface="+mn-lt"/>
        <a:ea typeface="+mn-ea"/>
        <a:cs typeface="+mn-cs"/>
      </a:defRPr>
    </a:lvl4pPr>
    <a:lvl5pPr marL="2196755" algn="l" defTabSz="1098377" rtl="0" eaLnBrk="1" latinLnBrk="0" hangingPunct="1">
      <a:defRPr sz="2162" kern="1200">
        <a:solidFill>
          <a:schemeClr val="tx1"/>
        </a:solidFill>
        <a:latin typeface="+mn-lt"/>
        <a:ea typeface="+mn-ea"/>
        <a:cs typeface="+mn-cs"/>
      </a:defRPr>
    </a:lvl5pPr>
    <a:lvl6pPr marL="2745943" algn="l" defTabSz="1098377" rtl="0" eaLnBrk="1" latinLnBrk="0" hangingPunct="1">
      <a:defRPr sz="2162" kern="1200">
        <a:solidFill>
          <a:schemeClr val="tx1"/>
        </a:solidFill>
        <a:latin typeface="+mn-lt"/>
        <a:ea typeface="+mn-ea"/>
        <a:cs typeface="+mn-cs"/>
      </a:defRPr>
    </a:lvl6pPr>
    <a:lvl7pPr marL="3295132" algn="l" defTabSz="1098377" rtl="0" eaLnBrk="1" latinLnBrk="0" hangingPunct="1">
      <a:defRPr sz="2162" kern="1200">
        <a:solidFill>
          <a:schemeClr val="tx1"/>
        </a:solidFill>
        <a:latin typeface="+mn-lt"/>
        <a:ea typeface="+mn-ea"/>
        <a:cs typeface="+mn-cs"/>
      </a:defRPr>
    </a:lvl7pPr>
    <a:lvl8pPr marL="3844320" algn="l" defTabSz="1098377" rtl="0" eaLnBrk="1" latinLnBrk="0" hangingPunct="1">
      <a:defRPr sz="2162" kern="1200">
        <a:solidFill>
          <a:schemeClr val="tx1"/>
        </a:solidFill>
        <a:latin typeface="+mn-lt"/>
        <a:ea typeface="+mn-ea"/>
        <a:cs typeface="+mn-cs"/>
      </a:defRPr>
    </a:lvl8pPr>
    <a:lvl9pPr marL="4393509" algn="l" defTabSz="1098377" rtl="0" eaLnBrk="1" latinLnBrk="0" hangingPunct="1">
      <a:defRPr sz="216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44DC"/>
    <a:srgbClr val="BABAC4"/>
    <a:srgbClr val="01203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124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Text - Space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FBCB7FDC-6AFC-F741-AD99-F4857801D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4" y="3796325"/>
            <a:ext cx="11090547" cy="5189590"/>
          </a:xfrm>
        </p:spPr>
        <p:txBody>
          <a:bodyPr anchor="ctr">
            <a:normAutofit/>
          </a:bodyPr>
          <a:lstStyle>
            <a:lvl1pPr>
              <a:lnSpc>
                <a:spcPts val="6884"/>
              </a:lnSpc>
              <a:defRPr sz="7376" b="1" i="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BE2F6245-E091-044E-A44B-BA1E764421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78" y="2853724"/>
            <a:ext cx="11090548" cy="784794"/>
          </a:xfrm>
        </p:spPr>
        <p:txBody>
          <a:bodyPr/>
          <a:lstStyle>
            <a:lvl1pPr marL="0" indent="0">
              <a:buNone/>
              <a:defRPr sz="2950">
                <a:solidFill>
                  <a:schemeClr val="bg1"/>
                </a:solidFill>
              </a:defRPr>
            </a:lvl1pPr>
            <a:lvl2pPr marL="562063" indent="0">
              <a:buNone/>
              <a:defRPr sz="2459">
                <a:solidFill>
                  <a:schemeClr val="tx1">
                    <a:tint val="75000"/>
                  </a:schemeClr>
                </a:solidFill>
              </a:defRPr>
            </a:lvl2pPr>
            <a:lvl3pPr marL="1124126" indent="0">
              <a:buNone/>
              <a:defRPr sz="2213">
                <a:solidFill>
                  <a:schemeClr val="tx1">
                    <a:tint val="75000"/>
                  </a:schemeClr>
                </a:solidFill>
              </a:defRPr>
            </a:lvl3pPr>
            <a:lvl4pPr marL="1686188" indent="0">
              <a:buNone/>
              <a:defRPr sz="1967">
                <a:solidFill>
                  <a:schemeClr val="tx1">
                    <a:tint val="75000"/>
                  </a:schemeClr>
                </a:solidFill>
              </a:defRPr>
            </a:lvl4pPr>
            <a:lvl5pPr marL="2248251" indent="0">
              <a:buNone/>
              <a:defRPr sz="1967">
                <a:solidFill>
                  <a:schemeClr val="tx1">
                    <a:tint val="75000"/>
                  </a:schemeClr>
                </a:solidFill>
              </a:defRPr>
            </a:lvl5pPr>
            <a:lvl6pPr marL="2810314" indent="0">
              <a:buNone/>
              <a:defRPr sz="1967">
                <a:solidFill>
                  <a:schemeClr val="tx1">
                    <a:tint val="75000"/>
                  </a:schemeClr>
                </a:solidFill>
              </a:defRPr>
            </a:lvl6pPr>
            <a:lvl7pPr marL="3372377" indent="0">
              <a:buNone/>
              <a:defRPr sz="1967">
                <a:solidFill>
                  <a:schemeClr val="tx1">
                    <a:tint val="75000"/>
                  </a:schemeClr>
                </a:solidFill>
              </a:defRPr>
            </a:lvl7pPr>
            <a:lvl8pPr marL="3934440" indent="0">
              <a:buNone/>
              <a:defRPr sz="1967">
                <a:solidFill>
                  <a:schemeClr val="tx1">
                    <a:tint val="75000"/>
                  </a:schemeClr>
                </a:solidFill>
              </a:defRPr>
            </a:lvl8pPr>
            <a:lvl9pPr marL="4496503" indent="0">
              <a:buNone/>
              <a:defRPr sz="19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A69E03A-8B44-7E49-B92B-06B7A6B80A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2634" y="10439379"/>
            <a:ext cx="3680720" cy="449347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F5BD751-1298-5943-85D3-139B2347CB1C}"/>
              </a:ext>
            </a:extLst>
          </p:cNvPr>
          <p:cNvCxnSpPr/>
          <p:nvPr/>
        </p:nvCxnSpPr>
        <p:spPr>
          <a:xfrm>
            <a:off x="982636" y="9966442"/>
            <a:ext cx="15220611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3DEF2090-A90B-2A43-94ED-89813EDBA0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2638" y="1119366"/>
            <a:ext cx="2835210" cy="3528059"/>
          </a:xfrm>
          <a:prstGeom prst="rect">
            <a:avLst/>
          </a:prstGeom>
        </p:spPr>
      </p:pic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3467408C-149F-B74D-8D8A-65BF9F3764A7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9761610" y="10310193"/>
            <a:ext cx="6441635" cy="578530"/>
          </a:xfrm>
        </p:spPr>
        <p:txBody>
          <a:bodyPr>
            <a:normAutofit/>
          </a:bodyPr>
          <a:lstStyle>
            <a:lvl1pPr marL="0" indent="0" algn="r">
              <a:buNone/>
              <a:defRPr sz="2213">
                <a:solidFill>
                  <a:schemeClr val="bg2"/>
                </a:solidFill>
              </a:defRPr>
            </a:lvl1pPr>
            <a:lvl2pPr marL="562063" indent="0">
              <a:buNone/>
              <a:defRPr sz="2459">
                <a:solidFill>
                  <a:schemeClr val="tx1">
                    <a:tint val="75000"/>
                  </a:schemeClr>
                </a:solidFill>
              </a:defRPr>
            </a:lvl2pPr>
            <a:lvl3pPr marL="1124126" indent="0">
              <a:buNone/>
              <a:defRPr sz="2213">
                <a:solidFill>
                  <a:schemeClr val="tx1">
                    <a:tint val="75000"/>
                  </a:schemeClr>
                </a:solidFill>
              </a:defRPr>
            </a:lvl3pPr>
            <a:lvl4pPr marL="1686188" indent="0">
              <a:buNone/>
              <a:defRPr sz="1967">
                <a:solidFill>
                  <a:schemeClr val="tx1">
                    <a:tint val="75000"/>
                  </a:schemeClr>
                </a:solidFill>
              </a:defRPr>
            </a:lvl4pPr>
            <a:lvl5pPr marL="2248251" indent="0">
              <a:buNone/>
              <a:defRPr sz="1967">
                <a:solidFill>
                  <a:schemeClr val="tx1">
                    <a:tint val="75000"/>
                  </a:schemeClr>
                </a:solidFill>
              </a:defRPr>
            </a:lvl5pPr>
            <a:lvl6pPr marL="2810314" indent="0">
              <a:buNone/>
              <a:defRPr sz="1967">
                <a:solidFill>
                  <a:schemeClr val="tx1">
                    <a:tint val="75000"/>
                  </a:schemeClr>
                </a:solidFill>
              </a:defRPr>
            </a:lvl6pPr>
            <a:lvl7pPr marL="3372377" indent="0">
              <a:buNone/>
              <a:defRPr sz="1967">
                <a:solidFill>
                  <a:schemeClr val="tx1">
                    <a:tint val="75000"/>
                  </a:schemeClr>
                </a:solidFill>
              </a:defRPr>
            </a:lvl7pPr>
            <a:lvl8pPr marL="3934440" indent="0">
              <a:buNone/>
              <a:defRPr sz="1967">
                <a:solidFill>
                  <a:schemeClr val="tx1">
                    <a:tint val="75000"/>
                  </a:schemeClr>
                </a:solidFill>
              </a:defRPr>
            </a:lvl8pPr>
            <a:lvl9pPr marL="4496503" indent="0">
              <a:buNone/>
              <a:defRPr sz="19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73692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n - Red &amp; Space Blu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1D4A62-6EB4-9F4B-9A48-E2B1FFAEA3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73615" y="1758318"/>
            <a:ext cx="6517363" cy="1428114"/>
          </a:xfrm>
        </p:spPr>
        <p:txBody>
          <a:bodyPr anchor="t"/>
          <a:lstStyle>
            <a:lvl1pPr marL="0" indent="0">
              <a:buNone/>
              <a:defRPr sz="2950" b="1">
                <a:solidFill>
                  <a:schemeClr val="bg1"/>
                </a:solidFill>
              </a:defRPr>
            </a:lvl1pPr>
            <a:lvl2pPr marL="562063" indent="0">
              <a:buNone/>
              <a:defRPr sz="2459" b="1"/>
            </a:lvl2pPr>
            <a:lvl3pPr marL="1124126" indent="0">
              <a:buNone/>
              <a:defRPr sz="2213" b="1"/>
            </a:lvl3pPr>
            <a:lvl4pPr marL="1686188" indent="0">
              <a:buNone/>
              <a:defRPr sz="1967" b="1"/>
            </a:lvl4pPr>
            <a:lvl5pPr marL="2248251" indent="0">
              <a:buNone/>
              <a:defRPr sz="1967" b="1"/>
            </a:lvl5pPr>
            <a:lvl6pPr marL="2810314" indent="0">
              <a:buNone/>
              <a:defRPr sz="1967" b="1"/>
            </a:lvl6pPr>
            <a:lvl7pPr marL="3372377" indent="0">
              <a:buNone/>
              <a:defRPr sz="1967" b="1"/>
            </a:lvl7pPr>
            <a:lvl8pPr marL="3934440" indent="0">
              <a:buNone/>
              <a:defRPr sz="1967" b="1"/>
            </a:lvl8pPr>
            <a:lvl9pPr marL="4496503" indent="0">
              <a:buNone/>
              <a:defRPr sz="19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5A1FE5-5124-8441-9B6B-9E4C77CBC3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73615" y="3483613"/>
            <a:ext cx="6517363" cy="724513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3FC7B5E-CA31-514B-84A4-8944A38AAD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571321" y="1758318"/>
            <a:ext cx="6512837" cy="1428114"/>
          </a:xfrm>
        </p:spPr>
        <p:txBody>
          <a:bodyPr anchor="t"/>
          <a:lstStyle>
            <a:lvl1pPr marL="0" indent="0">
              <a:buNone/>
              <a:defRPr sz="2950" b="1">
                <a:solidFill>
                  <a:schemeClr val="bg1"/>
                </a:solidFill>
              </a:defRPr>
            </a:lvl1pPr>
            <a:lvl2pPr marL="562063" indent="0">
              <a:buNone/>
              <a:defRPr sz="2459" b="1"/>
            </a:lvl2pPr>
            <a:lvl3pPr marL="1124126" indent="0">
              <a:buNone/>
              <a:defRPr sz="2213" b="1"/>
            </a:lvl3pPr>
            <a:lvl4pPr marL="1686188" indent="0">
              <a:buNone/>
              <a:defRPr sz="1967" b="1"/>
            </a:lvl4pPr>
            <a:lvl5pPr marL="2248251" indent="0">
              <a:buNone/>
              <a:defRPr sz="1967" b="1"/>
            </a:lvl5pPr>
            <a:lvl6pPr marL="2810314" indent="0">
              <a:buNone/>
              <a:defRPr sz="1967" b="1"/>
            </a:lvl6pPr>
            <a:lvl7pPr marL="3372377" indent="0">
              <a:buNone/>
              <a:defRPr sz="1967" b="1"/>
            </a:lvl7pPr>
            <a:lvl8pPr marL="3934440" indent="0">
              <a:buNone/>
              <a:defRPr sz="1967" b="1"/>
            </a:lvl8pPr>
            <a:lvl9pPr marL="4496503" indent="0">
              <a:buNone/>
              <a:defRPr sz="19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D2E385-8B0A-E04B-ACD1-FABE6E8D01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9571321" y="3483613"/>
            <a:ext cx="6512837" cy="724513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73D52F4-4865-9241-BB88-D573AB9D0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21502C3-6BBA-A84F-A5A9-78C3C29F459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CD39A20-F989-7647-9AA4-39A16FFFF9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548" y="11129704"/>
            <a:ext cx="2304528" cy="281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2052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13B54-6606-0A42-A7FE-51CB1547E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505628-26DC-BF47-9870-F9D36DBB9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502C3-6BBA-A84F-A5A9-78C3C29F4595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2877AD1-EC08-EA4C-B9E6-EE28C7429F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548" y="11129704"/>
            <a:ext cx="2304528" cy="281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02080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71F315-295C-8845-BE7D-51B317D6C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502C3-6BBA-A84F-A5A9-78C3C29F4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3412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rge Text - Horizon Red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B2082C3F-C5C8-F840-8627-29D5A41D7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270108" y="11017676"/>
            <a:ext cx="3909061" cy="63288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21502C3-6BBA-A84F-A5A9-78C3C29F45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450EF51-6F3C-ED4C-B598-3A6872B37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8012" y="1651002"/>
            <a:ext cx="14957583" cy="8585200"/>
          </a:xfrm>
        </p:spPr>
        <p:txBody>
          <a:bodyPr anchor="ctr">
            <a:normAutofit/>
          </a:bodyPr>
          <a:lstStyle>
            <a:lvl1pPr algn="ctr">
              <a:lnSpc>
                <a:spcPts val="8114"/>
              </a:lnSpc>
              <a:defRPr sz="5901" b="0" i="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A074339-97BC-5545-8F0C-FE077F841E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548" y="11129704"/>
            <a:ext cx="2304528" cy="281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88567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rge Text - Space Blu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B2082C3F-C5C8-F840-8627-29D5A41D7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270108" y="11017676"/>
            <a:ext cx="3909061" cy="63288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21502C3-6BBA-A84F-A5A9-78C3C29F45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FCF09D8-D70E-7743-A1C5-C3DD11D28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8012" y="1651002"/>
            <a:ext cx="14957583" cy="8585200"/>
          </a:xfrm>
        </p:spPr>
        <p:txBody>
          <a:bodyPr anchor="ctr">
            <a:normAutofit/>
          </a:bodyPr>
          <a:lstStyle>
            <a:lvl1pPr algn="ctr">
              <a:lnSpc>
                <a:spcPts val="8114"/>
              </a:lnSpc>
              <a:defRPr sz="5901" b="0" i="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0E3B20A-379E-6D47-BFDF-120F39713A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0157" y="11135085"/>
            <a:ext cx="2283922" cy="278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1148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rge Text - Flight Blu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B2082C3F-C5C8-F840-8627-29D5A41D7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270108" y="11017676"/>
            <a:ext cx="3909061" cy="63288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21502C3-6BBA-A84F-A5A9-78C3C29F45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5A6AD8F-3839-AE48-B3B0-CEFEF5055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8012" y="1651002"/>
            <a:ext cx="14957583" cy="8585200"/>
          </a:xfrm>
        </p:spPr>
        <p:txBody>
          <a:bodyPr anchor="ctr">
            <a:normAutofit/>
          </a:bodyPr>
          <a:lstStyle>
            <a:lvl1pPr algn="ctr">
              <a:lnSpc>
                <a:spcPts val="8114"/>
              </a:lnSpc>
              <a:defRPr sz="5901" b="0" i="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4ECA66C-6B4F-A94E-8328-63A73CDA42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548" y="11129704"/>
            <a:ext cx="2304528" cy="281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45693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rge Text - Shuttle Whit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B2082C3F-C5C8-F840-8627-29D5A41D7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270108" y="11017676"/>
            <a:ext cx="3909061" cy="63288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21502C3-6BBA-A84F-A5A9-78C3C29F45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803914B-995C-2342-AC40-1BEC41C4B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8012" y="1651002"/>
            <a:ext cx="14957583" cy="8585200"/>
          </a:xfrm>
        </p:spPr>
        <p:txBody>
          <a:bodyPr anchor="ctr">
            <a:normAutofit/>
          </a:bodyPr>
          <a:lstStyle>
            <a:lvl1pPr algn="ctr">
              <a:lnSpc>
                <a:spcPts val="8114"/>
              </a:lnSpc>
              <a:defRPr sz="5901" b="0" i="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3B984B4-F95A-2242-B92D-31DB8D81DD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548" y="11129704"/>
            <a:ext cx="2304528" cy="281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04373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DD161A-C7DB-0F48-ACA9-652E395BE1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6699" y="792483"/>
            <a:ext cx="5603438" cy="2773681"/>
          </a:xfrm>
        </p:spPr>
        <p:txBody>
          <a:bodyPr anchor="b"/>
          <a:lstStyle>
            <a:lvl1pPr>
              <a:defRPr sz="3934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119C57-E153-8742-A340-5FE6B02B1A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86047" y="1711538"/>
            <a:ext cx="8795385" cy="8447618"/>
          </a:xfrm>
        </p:spPr>
        <p:txBody>
          <a:bodyPr/>
          <a:lstStyle>
            <a:lvl1pPr>
              <a:defRPr sz="3934"/>
            </a:lvl1pPr>
            <a:lvl2pPr>
              <a:defRPr sz="3442"/>
            </a:lvl2pPr>
            <a:lvl3pPr>
              <a:defRPr sz="2950"/>
            </a:lvl3pPr>
            <a:lvl4pPr>
              <a:defRPr sz="2459"/>
            </a:lvl4pPr>
            <a:lvl5pPr>
              <a:defRPr sz="2459"/>
            </a:lvl5pPr>
            <a:lvl6pPr>
              <a:defRPr sz="2459"/>
            </a:lvl6pPr>
            <a:lvl7pPr>
              <a:defRPr sz="2459"/>
            </a:lvl7pPr>
            <a:lvl8pPr>
              <a:defRPr sz="2459"/>
            </a:lvl8pPr>
            <a:lvl9pPr>
              <a:defRPr sz="245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4C52DD-F3DB-F741-8C2B-5AB3EA826B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96699" y="4243070"/>
            <a:ext cx="5603438" cy="5929843"/>
          </a:xfrm>
        </p:spPr>
        <p:txBody>
          <a:bodyPr/>
          <a:lstStyle>
            <a:lvl1pPr marL="0" indent="0">
              <a:buNone/>
              <a:defRPr sz="1967"/>
            </a:lvl1pPr>
            <a:lvl2pPr marL="562063" indent="0">
              <a:buNone/>
              <a:defRPr sz="1721"/>
            </a:lvl2pPr>
            <a:lvl3pPr marL="1124126" indent="0">
              <a:buNone/>
              <a:defRPr sz="1475"/>
            </a:lvl3pPr>
            <a:lvl4pPr marL="1686188" indent="0">
              <a:buNone/>
              <a:defRPr sz="1229"/>
            </a:lvl4pPr>
            <a:lvl5pPr marL="2248251" indent="0">
              <a:buNone/>
              <a:defRPr sz="1229"/>
            </a:lvl5pPr>
            <a:lvl6pPr marL="2810314" indent="0">
              <a:buNone/>
              <a:defRPr sz="1229"/>
            </a:lvl6pPr>
            <a:lvl7pPr marL="3372377" indent="0">
              <a:buNone/>
              <a:defRPr sz="1229"/>
            </a:lvl7pPr>
            <a:lvl8pPr marL="3934440" indent="0">
              <a:buNone/>
              <a:defRPr sz="1229"/>
            </a:lvl8pPr>
            <a:lvl9pPr marL="4496503" indent="0">
              <a:buNone/>
              <a:defRPr sz="122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AFF61A-3546-2F4E-B670-AE3C98B1F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502C3-6BBA-A84F-A5A9-78C3C29F4595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8D00A7C-E28D-E64D-8DE1-06C7FFAB8F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548" y="11129704"/>
            <a:ext cx="2304528" cy="281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346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 - Shuttl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E7515-F144-5A4E-A694-AD5E983800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5C71651-EE5B-6D4F-92DA-7E384842A81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502C3-6BBA-A84F-A5A9-78C3C29F45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787B6093-896F-304D-8921-D37191770F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96700" y="3599182"/>
            <a:ext cx="4356970" cy="6573732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1967"/>
            </a:lvl1pPr>
            <a:lvl2pPr marL="562063" indent="0">
              <a:buNone/>
              <a:defRPr sz="1721"/>
            </a:lvl2pPr>
            <a:lvl3pPr marL="1124126" indent="0">
              <a:buNone/>
              <a:defRPr sz="1475"/>
            </a:lvl3pPr>
            <a:lvl4pPr marL="1686188" indent="0">
              <a:buNone/>
              <a:defRPr sz="1229"/>
            </a:lvl4pPr>
            <a:lvl5pPr marL="2248251" indent="0">
              <a:buNone/>
              <a:defRPr sz="1229"/>
            </a:lvl5pPr>
            <a:lvl6pPr marL="2810314" indent="0">
              <a:buNone/>
              <a:defRPr sz="1229"/>
            </a:lvl6pPr>
            <a:lvl7pPr marL="3372377" indent="0">
              <a:buNone/>
              <a:defRPr sz="1229"/>
            </a:lvl7pPr>
            <a:lvl8pPr marL="3934440" indent="0">
              <a:buNone/>
              <a:defRPr sz="1229"/>
            </a:lvl8pPr>
            <a:lvl9pPr marL="4496503" indent="0">
              <a:buNone/>
              <a:defRPr sz="122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37244F47-D808-1D43-9DC9-59B06BFEF5E1}"/>
              </a:ext>
            </a:extLst>
          </p:cNvPr>
          <p:cNvSpPr>
            <a:spLocks noGrp="1"/>
          </p:cNvSpPr>
          <p:nvPr>
            <p:ph type="body" sz="half" idx="12"/>
          </p:nvPr>
        </p:nvSpPr>
        <p:spPr>
          <a:xfrm>
            <a:off x="6508315" y="3615691"/>
            <a:ext cx="4356970" cy="6573732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1967"/>
            </a:lvl1pPr>
            <a:lvl2pPr marL="562063" indent="0">
              <a:buNone/>
              <a:defRPr sz="1721"/>
            </a:lvl2pPr>
            <a:lvl3pPr marL="1124126" indent="0">
              <a:buNone/>
              <a:defRPr sz="1475"/>
            </a:lvl3pPr>
            <a:lvl4pPr marL="1686188" indent="0">
              <a:buNone/>
              <a:defRPr sz="1229"/>
            </a:lvl4pPr>
            <a:lvl5pPr marL="2248251" indent="0">
              <a:buNone/>
              <a:defRPr sz="1229"/>
            </a:lvl5pPr>
            <a:lvl6pPr marL="2810314" indent="0">
              <a:buNone/>
              <a:defRPr sz="1229"/>
            </a:lvl6pPr>
            <a:lvl7pPr marL="3372377" indent="0">
              <a:buNone/>
              <a:defRPr sz="1229"/>
            </a:lvl7pPr>
            <a:lvl8pPr marL="3934440" indent="0">
              <a:buNone/>
              <a:defRPr sz="1229"/>
            </a:lvl8pPr>
            <a:lvl9pPr marL="4496503" indent="0">
              <a:buNone/>
              <a:defRPr sz="122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231B7975-4E17-E24D-A81C-3523D5C00AA0}"/>
              </a:ext>
            </a:extLst>
          </p:cNvPr>
          <p:cNvSpPr>
            <a:spLocks noGrp="1"/>
          </p:cNvSpPr>
          <p:nvPr>
            <p:ph type="body" sz="half" idx="13"/>
          </p:nvPr>
        </p:nvSpPr>
        <p:spPr>
          <a:xfrm>
            <a:off x="11819933" y="3599179"/>
            <a:ext cx="4356970" cy="6573732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1967"/>
            </a:lvl1pPr>
            <a:lvl2pPr marL="562063" indent="0">
              <a:buNone/>
              <a:defRPr sz="1721"/>
            </a:lvl2pPr>
            <a:lvl3pPr marL="1124126" indent="0">
              <a:buNone/>
              <a:defRPr sz="1475"/>
            </a:lvl3pPr>
            <a:lvl4pPr marL="1686188" indent="0">
              <a:buNone/>
              <a:defRPr sz="1229"/>
            </a:lvl4pPr>
            <a:lvl5pPr marL="2248251" indent="0">
              <a:buNone/>
              <a:defRPr sz="1229"/>
            </a:lvl5pPr>
            <a:lvl6pPr marL="2810314" indent="0">
              <a:buNone/>
              <a:defRPr sz="1229"/>
            </a:lvl6pPr>
            <a:lvl7pPr marL="3372377" indent="0">
              <a:buNone/>
              <a:defRPr sz="1229"/>
            </a:lvl7pPr>
            <a:lvl8pPr marL="3934440" indent="0">
              <a:buNone/>
              <a:defRPr sz="1229"/>
            </a:lvl8pPr>
            <a:lvl9pPr marL="4496503" indent="0">
              <a:buNone/>
              <a:defRPr sz="122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DDAE95A-7009-C74E-AC5C-2F543360B0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548" y="11129704"/>
            <a:ext cx="2304528" cy="281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66230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 - Space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E7515-F144-5A4E-A694-AD5E983800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5C71651-EE5B-6D4F-92DA-7E384842A81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21502C3-6BBA-A84F-A5A9-78C3C29F45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B4E3426C-71CD-A642-81BA-8F1B2EA18A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96700" y="3599182"/>
            <a:ext cx="4356970" cy="6573732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1967">
                <a:solidFill>
                  <a:schemeClr val="bg1"/>
                </a:solidFill>
              </a:defRPr>
            </a:lvl1pPr>
            <a:lvl2pPr marL="562063" indent="0">
              <a:buNone/>
              <a:defRPr sz="1721"/>
            </a:lvl2pPr>
            <a:lvl3pPr marL="1124126" indent="0">
              <a:buNone/>
              <a:defRPr sz="1475"/>
            </a:lvl3pPr>
            <a:lvl4pPr marL="1686188" indent="0">
              <a:buNone/>
              <a:defRPr sz="1229"/>
            </a:lvl4pPr>
            <a:lvl5pPr marL="2248251" indent="0">
              <a:buNone/>
              <a:defRPr sz="1229"/>
            </a:lvl5pPr>
            <a:lvl6pPr marL="2810314" indent="0">
              <a:buNone/>
              <a:defRPr sz="1229"/>
            </a:lvl6pPr>
            <a:lvl7pPr marL="3372377" indent="0">
              <a:buNone/>
              <a:defRPr sz="1229"/>
            </a:lvl7pPr>
            <a:lvl8pPr marL="3934440" indent="0">
              <a:buNone/>
              <a:defRPr sz="1229"/>
            </a:lvl8pPr>
            <a:lvl9pPr marL="4496503" indent="0">
              <a:buNone/>
              <a:defRPr sz="122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78B16808-0D53-D745-825D-324990B6CB21}"/>
              </a:ext>
            </a:extLst>
          </p:cNvPr>
          <p:cNvSpPr>
            <a:spLocks noGrp="1"/>
          </p:cNvSpPr>
          <p:nvPr>
            <p:ph type="body" sz="half" idx="12"/>
          </p:nvPr>
        </p:nvSpPr>
        <p:spPr>
          <a:xfrm>
            <a:off x="6508315" y="3615691"/>
            <a:ext cx="4356970" cy="6573732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1967">
                <a:solidFill>
                  <a:schemeClr val="bg1"/>
                </a:solidFill>
              </a:defRPr>
            </a:lvl1pPr>
            <a:lvl2pPr marL="562063" indent="0">
              <a:buNone/>
              <a:defRPr sz="1721"/>
            </a:lvl2pPr>
            <a:lvl3pPr marL="1124126" indent="0">
              <a:buNone/>
              <a:defRPr sz="1475"/>
            </a:lvl3pPr>
            <a:lvl4pPr marL="1686188" indent="0">
              <a:buNone/>
              <a:defRPr sz="1229"/>
            </a:lvl4pPr>
            <a:lvl5pPr marL="2248251" indent="0">
              <a:buNone/>
              <a:defRPr sz="1229"/>
            </a:lvl5pPr>
            <a:lvl6pPr marL="2810314" indent="0">
              <a:buNone/>
              <a:defRPr sz="1229"/>
            </a:lvl6pPr>
            <a:lvl7pPr marL="3372377" indent="0">
              <a:buNone/>
              <a:defRPr sz="1229"/>
            </a:lvl7pPr>
            <a:lvl8pPr marL="3934440" indent="0">
              <a:buNone/>
              <a:defRPr sz="1229"/>
            </a:lvl8pPr>
            <a:lvl9pPr marL="4496503" indent="0">
              <a:buNone/>
              <a:defRPr sz="122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B869DC0B-B15C-AB4B-A7BE-33FA5AE17ED1}"/>
              </a:ext>
            </a:extLst>
          </p:cNvPr>
          <p:cNvSpPr>
            <a:spLocks noGrp="1"/>
          </p:cNvSpPr>
          <p:nvPr>
            <p:ph type="body" sz="half" idx="13"/>
          </p:nvPr>
        </p:nvSpPr>
        <p:spPr>
          <a:xfrm>
            <a:off x="11819933" y="3599179"/>
            <a:ext cx="4356970" cy="6573732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1967">
                <a:solidFill>
                  <a:schemeClr val="bg1"/>
                </a:solidFill>
              </a:defRPr>
            </a:lvl1pPr>
            <a:lvl2pPr marL="562063" indent="0">
              <a:buNone/>
              <a:defRPr sz="1721"/>
            </a:lvl2pPr>
            <a:lvl3pPr marL="1124126" indent="0">
              <a:buNone/>
              <a:defRPr sz="1475"/>
            </a:lvl3pPr>
            <a:lvl4pPr marL="1686188" indent="0">
              <a:buNone/>
              <a:defRPr sz="1229"/>
            </a:lvl4pPr>
            <a:lvl5pPr marL="2248251" indent="0">
              <a:buNone/>
              <a:defRPr sz="1229"/>
            </a:lvl5pPr>
            <a:lvl6pPr marL="2810314" indent="0">
              <a:buNone/>
              <a:defRPr sz="1229"/>
            </a:lvl6pPr>
            <a:lvl7pPr marL="3372377" indent="0">
              <a:buNone/>
              <a:defRPr sz="1229"/>
            </a:lvl7pPr>
            <a:lvl8pPr marL="3934440" indent="0">
              <a:buNone/>
              <a:defRPr sz="1229"/>
            </a:lvl8pPr>
            <a:lvl9pPr marL="4496503" indent="0">
              <a:buNone/>
              <a:defRPr sz="122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4DAC6CD-C100-7041-B7E7-E481C260B1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0157" y="11135085"/>
            <a:ext cx="2283922" cy="278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3078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Text - Horizon Re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F5BD751-1298-5943-85D3-139B2347CB1C}"/>
              </a:ext>
            </a:extLst>
          </p:cNvPr>
          <p:cNvCxnSpPr/>
          <p:nvPr/>
        </p:nvCxnSpPr>
        <p:spPr>
          <a:xfrm>
            <a:off x="982636" y="9966442"/>
            <a:ext cx="15220611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3467408C-149F-B74D-8D8A-65BF9F3764A7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9761610" y="10310193"/>
            <a:ext cx="6441635" cy="578530"/>
          </a:xfrm>
        </p:spPr>
        <p:txBody>
          <a:bodyPr>
            <a:normAutofit/>
          </a:bodyPr>
          <a:lstStyle>
            <a:lvl1pPr marL="0" indent="0" algn="r">
              <a:buNone/>
              <a:defRPr sz="2213">
                <a:solidFill>
                  <a:schemeClr val="tx1"/>
                </a:solidFill>
              </a:defRPr>
            </a:lvl1pPr>
            <a:lvl2pPr marL="562063" indent="0">
              <a:buNone/>
              <a:defRPr sz="2459">
                <a:solidFill>
                  <a:schemeClr val="tx1">
                    <a:tint val="75000"/>
                  </a:schemeClr>
                </a:solidFill>
              </a:defRPr>
            </a:lvl2pPr>
            <a:lvl3pPr marL="1124126" indent="0">
              <a:buNone/>
              <a:defRPr sz="2213">
                <a:solidFill>
                  <a:schemeClr val="tx1">
                    <a:tint val="75000"/>
                  </a:schemeClr>
                </a:solidFill>
              </a:defRPr>
            </a:lvl3pPr>
            <a:lvl4pPr marL="1686188" indent="0">
              <a:buNone/>
              <a:defRPr sz="1967">
                <a:solidFill>
                  <a:schemeClr val="tx1">
                    <a:tint val="75000"/>
                  </a:schemeClr>
                </a:solidFill>
              </a:defRPr>
            </a:lvl4pPr>
            <a:lvl5pPr marL="2248251" indent="0">
              <a:buNone/>
              <a:defRPr sz="1967">
                <a:solidFill>
                  <a:schemeClr val="tx1">
                    <a:tint val="75000"/>
                  </a:schemeClr>
                </a:solidFill>
              </a:defRPr>
            </a:lvl5pPr>
            <a:lvl6pPr marL="2810314" indent="0">
              <a:buNone/>
              <a:defRPr sz="1967">
                <a:solidFill>
                  <a:schemeClr val="tx1">
                    <a:tint val="75000"/>
                  </a:schemeClr>
                </a:solidFill>
              </a:defRPr>
            </a:lvl6pPr>
            <a:lvl7pPr marL="3372377" indent="0">
              <a:buNone/>
              <a:defRPr sz="1967">
                <a:solidFill>
                  <a:schemeClr val="tx1">
                    <a:tint val="75000"/>
                  </a:schemeClr>
                </a:solidFill>
              </a:defRPr>
            </a:lvl7pPr>
            <a:lvl8pPr marL="3934440" indent="0">
              <a:buNone/>
              <a:defRPr sz="1967">
                <a:solidFill>
                  <a:schemeClr val="tx1">
                    <a:tint val="75000"/>
                  </a:schemeClr>
                </a:solidFill>
              </a:defRPr>
            </a:lvl8pPr>
            <a:lvl9pPr marL="4496503" indent="0">
              <a:buNone/>
              <a:defRPr sz="19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4C140CE-4742-E64C-9139-460610E512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2634" y="10439379"/>
            <a:ext cx="3680720" cy="449347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6210930C-7EF1-764E-B6DF-4C625F565D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0977" y="1119386"/>
            <a:ext cx="2835192" cy="3528036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4ED1691D-06CD-524F-9C10-27F9F3F9B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4" y="3796325"/>
            <a:ext cx="11090547" cy="5189590"/>
          </a:xfrm>
        </p:spPr>
        <p:txBody>
          <a:bodyPr anchor="ctr">
            <a:normAutofit/>
          </a:bodyPr>
          <a:lstStyle>
            <a:lvl1pPr>
              <a:lnSpc>
                <a:spcPts val="6884"/>
              </a:lnSpc>
              <a:defRPr sz="7376" b="1" i="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5583E22F-0FEF-4643-B6DD-F9EF5500AE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78" y="2853724"/>
            <a:ext cx="11090548" cy="784794"/>
          </a:xfrm>
        </p:spPr>
        <p:txBody>
          <a:bodyPr/>
          <a:lstStyle>
            <a:lvl1pPr marL="0" indent="0">
              <a:buNone/>
              <a:defRPr sz="2950">
                <a:solidFill>
                  <a:schemeClr val="bg1"/>
                </a:solidFill>
              </a:defRPr>
            </a:lvl1pPr>
            <a:lvl2pPr marL="562063" indent="0">
              <a:buNone/>
              <a:defRPr sz="2459">
                <a:solidFill>
                  <a:schemeClr val="tx1">
                    <a:tint val="75000"/>
                  </a:schemeClr>
                </a:solidFill>
              </a:defRPr>
            </a:lvl2pPr>
            <a:lvl3pPr marL="1124126" indent="0">
              <a:buNone/>
              <a:defRPr sz="2213">
                <a:solidFill>
                  <a:schemeClr val="tx1">
                    <a:tint val="75000"/>
                  </a:schemeClr>
                </a:solidFill>
              </a:defRPr>
            </a:lvl3pPr>
            <a:lvl4pPr marL="1686188" indent="0">
              <a:buNone/>
              <a:defRPr sz="1967">
                <a:solidFill>
                  <a:schemeClr val="tx1">
                    <a:tint val="75000"/>
                  </a:schemeClr>
                </a:solidFill>
              </a:defRPr>
            </a:lvl4pPr>
            <a:lvl5pPr marL="2248251" indent="0">
              <a:buNone/>
              <a:defRPr sz="1967">
                <a:solidFill>
                  <a:schemeClr val="tx1">
                    <a:tint val="75000"/>
                  </a:schemeClr>
                </a:solidFill>
              </a:defRPr>
            </a:lvl5pPr>
            <a:lvl6pPr marL="2810314" indent="0">
              <a:buNone/>
              <a:defRPr sz="1967">
                <a:solidFill>
                  <a:schemeClr val="tx1">
                    <a:tint val="75000"/>
                  </a:schemeClr>
                </a:solidFill>
              </a:defRPr>
            </a:lvl6pPr>
            <a:lvl7pPr marL="3372377" indent="0">
              <a:buNone/>
              <a:defRPr sz="1967">
                <a:solidFill>
                  <a:schemeClr val="tx1">
                    <a:tint val="75000"/>
                  </a:schemeClr>
                </a:solidFill>
              </a:defRPr>
            </a:lvl7pPr>
            <a:lvl8pPr marL="3934440" indent="0">
              <a:buNone/>
              <a:defRPr sz="1967">
                <a:solidFill>
                  <a:schemeClr val="tx1">
                    <a:tint val="75000"/>
                  </a:schemeClr>
                </a:solidFill>
              </a:defRPr>
            </a:lvl8pPr>
            <a:lvl9pPr marL="4496503" indent="0">
              <a:buNone/>
              <a:defRPr sz="19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750206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3 Column - Space Blu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E7515-F144-5A4E-A694-AD5E983800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5C71651-EE5B-6D4F-92DA-7E384842A81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21502C3-6BBA-A84F-A5A9-78C3C29F45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F43CA663-04A5-A94C-88CC-829BB90E1B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96700" y="3599182"/>
            <a:ext cx="4356970" cy="6573732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1967">
                <a:solidFill>
                  <a:schemeClr val="bg1"/>
                </a:solidFill>
              </a:defRPr>
            </a:lvl1pPr>
            <a:lvl2pPr marL="562063" indent="0">
              <a:buNone/>
              <a:defRPr sz="1721"/>
            </a:lvl2pPr>
            <a:lvl3pPr marL="1124126" indent="0">
              <a:buNone/>
              <a:defRPr sz="1475"/>
            </a:lvl3pPr>
            <a:lvl4pPr marL="1686188" indent="0">
              <a:buNone/>
              <a:defRPr sz="1229"/>
            </a:lvl4pPr>
            <a:lvl5pPr marL="2248251" indent="0">
              <a:buNone/>
              <a:defRPr sz="1229"/>
            </a:lvl5pPr>
            <a:lvl6pPr marL="2810314" indent="0">
              <a:buNone/>
              <a:defRPr sz="1229"/>
            </a:lvl6pPr>
            <a:lvl7pPr marL="3372377" indent="0">
              <a:buNone/>
              <a:defRPr sz="1229"/>
            </a:lvl7pPr>
            <a:lvl8pPr marL="3934440" indent="0">
              <a:buNone/>
              <a:defRPr sz="1229"/>
            </a:lvl8pPr>
            <a:lvl9pPr marL="4496503" indent="0">
              <a:buNone/>
              <a:defRPr sz="122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C0921F2D-E5D5-B04D-A684-A69D3A14EAF3}"/>
              </a:ext>
            </a:extLst>
          </p:cNvPr>
          <p:cNvSpPr>
            <a:spLocks noGrp="1"/>
          </p:cNvSpPr>
          <p:nvPr>
            <p:ph type="body" sz="half" idx="12"/>
          </p:nvPr>
        </p:nvSpPr>
        <p:spPr>
          <a:xfrm>
            <a:off x="6508315" y="3615691"/>
            <a:ext cx="4356970" cy="6573732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1967">
                <a:solidFill>
                  <a:schemeClr val="bg1"/>
                </a:solidFill>
              </a:defRPr>
            </a:lvl1pPr>
            <a:lvl2pPr marL="562063" indent="0">
              <a:buNone/>
              <a:defRPr sz="1721"/>
            </a:lvl2pPr>
            <a:lvl3pPr marL="1124126" indent="0">
              <a:buNone/>
              <a:defRPr sz="1475"/>
            </a:lvl3pPr>
            <a:lvl4pPr marL="1686188" indent="0">
              <a:buNone/>
              <a:defRPr sz="1229"/>
            </a:lvl4pPr>
            <a:lvl5pPr marL="2248251" indent="0">
              <a:buNone/>
              <a:defRPr sz="1229"/>
            </a:lvl5pPr>
            <a:lvl6pPr marL="2810314" indent="0">
              <a:buNone/>
              <a:defRPr sz="1229"/>
            </a:lvl6pPr>
            <a:lvl7pPr marL="3372377" indent="0">
              <a:buNone/>
              <a:defRPr sz="1229"/>
            </a:lvl7pPr>
            <a:lvl8pPr marL="3934440" indent="0">
              <a:buNone/>
              <a:defRPr sz="1229"/>
            </a:lvl8pPr>
            <a:lvl9pPr marL="4496503" indent="0">
              <a:buNone/>
              <a:defRPr sz="122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FD1E4282-7930-614E-95E2-794A7D0B7E32}"/>
              </a:ext>
            </a:extLst>
          </p:cNvPr>
          <p:cNvSpPr>
            <a:spLocks noGrp="1"/>
          </p:cNvSpPr>
          <p:nvPr>
            <p:ph type="body" sz="half" idx="13"/>
          </p:nvPr>
        </p:nvSpPr>
        <p:spPr>
          <a:xfrm>
            <a:off x="11819933" y="3599179"/>
            <a:ext cx="4356970" cy="6573732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1967">
                <a:solidFill>
                  <a:schemeClr val="bg1"/>
                </a:solidFill>
              </a:defRPr>
            </a:lvl1pPr>
            <a:lvl2pPr marL="562063" indent="0">
              <a:buNone/>
              <a:defRPr sz="1721"/>
            </a:lvl2pPr>
            <a:lvl3pPr marL="1124126" indent="0">
              <a:buNone/>
              <a:defRPr sz="1475"/>
            </a:lvl3pPr>
            <a:lvl4pPr marL="1686188" indent="0">
              <a:buNone/>
              <a:defRPr sz="1229"/>
            </a:lvl4pPr>
            <a:lvl5pPr marL="2248251" indent="0">
              <a:buNone/>
              <a:defRPr sz="1229"/>
            </a:lvl5pPr>
            <a:lvl6pPr marL="2810314" indent="0">
              <a:buNone/>
              <a:defRPr sz="1229"/>
            </a:lvl6pPr>
            <a:lvl7pPr marL="3372377" indent="0">
              <a:buNone/>
              <a:defRPr sz="1229"/>
            </a:lvl7pPr>
            <a:lvl8pPr marL="3934440" indent="0">
              <a:buNone/>
              <a:defRPr sz="1229"/>
            </a:lvl8pPr>
            <a:lvl9pPr marL="4496503" indent="0">
              <a:buNone/>
              <a:defRPr sz="122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73DA3B7-E33A-9D41-B0FD-4DF818058D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548" y="11129704"/>
            <a:ext cx="2304528" cy="281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0817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 - Frontier Gray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E7515-F144-5A4E-A694-AD5E983800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5C71651-EE5B-6D4F-92DA-7E384842A81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502C3-6BBA-A84F-A5A9-78C3C29F45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7E82AC88-9AAB-B642-AD0E-82041BC453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96700" y="3599182"/>
            <a:ext cx="4356970" cy="6573732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1967"/>
            </a:lvl1pPr>
            <a:lvl2pPr marL="562063" indent="0">
              <a:buNone/>
              <a:defRPr sz="1721"/>
            </a:lvl2pPr>
            <a:lvl3pPr marL="1124126" indent="0">
              <a:buNone/>
              <a:defRPr sz="1475"/>
            </a:lvl3pPr>
            <a:lvl4pPr marL="1686188" indent="0">
              <a:buNone/>
              <a:defRPr sz="1229"/>
            </a:lvl4pPr>
            <a:lvl5pPr marL="2248251" indent="0">
              <a:buNone/>
              <a:defRPr sz="1229"/>
            </a:lvl5pPr>
            <a:lvl6pPr marL="2810314" indent="0">
              <a:buNone/>
              <a:defRPr sz="1229"/>
            </a:lvl6pPr>
            <a:lvl7pPr marL="3372377" indent="0">
              <a:buNone/>
              <a:defRPr sz="1229"/>
            </a:lvl7pPr>
            <a:lvl8pPr marL="3934440" indent="0">
              <a:buNone/>
              <a:defRPr sz="1229"/>
            </a:lvl8pPr>
            <a:lvl9pPr marL="4496503" indent="0">
              <a:buNone/>
              <a:defRPr sz="122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396929F1-0C96-AE40-973A-9A65AC12DB17}"/>
              </a:ext>
            </a:extLst>
          </p:cNvPr>
          <p:cNvSpPr>
            <a:spLocks noGrp="1"/>
          </p:cNvSpPr>
          <p:nvPr>
            <p:ph type="body" sz="half" idx="12"/>
          </p:nvPr>
        </p:nvSpPr>
        <p:spPr>
          <a:xfrm>
            <a:off x="6508315" y="3615691"/>
            <a:ext cx="4356970" cy="6573732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1967"/>
            </a:lvl1pPr>
            <a:lvl2pPr marL="562063" indent="0">
              <a:buNone/>
              <a:defRPr sz="1721"/>
            </a:lvl2pPr>
            <a:lvl3pPr marL="1124126" indent="0">
              <a:buNone/>
              <a:defRPr sz="1475"/>
            </a:lvl3pPr>
            <a:lvl4pPr marL="1686188" indent="0">
              <a:buNone/>
              <a:defRPr sz="1229"/>
            </a:lvl4pPr>
            <a:lvl5pPr marL="2248251" indent="0">
              <a:buNone/>
              <a:defRPr sz="1229"/>
            </a:lvl5pPr>
            <a:lvl6pPr marL="2810314" indent="0">
              <a:buNone/>
              <a:defRPr sz="1229"/>
            </a:lvl6pPr>
            <a:lvl7pPr marL="3372377" indent="0">
              <a:buNone/>
              <a:defRPr sz="1229"/>
            </a:lvl7pPr>
            <a:lvl8pPr marL="3934440" indent="0">
              <a:buNone/>
              <a:defRPr sz="1229"/>
            </a:lvl8pPr>
            <a:lvl9pPr marL="4496503" indent="0">
              <a:buNone/>
              <a:defRPr sz="122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7AD776AC-1EA3-7443-AA8E-13A49932EC41}"/>
              </a:ext>
            </a:extLst>
          </p:cNvPr>
          <p:cNvSpPr>
            <a:spLocks noGrp="1"/>
          </p:cNvSpPr>
          <p:nvPr>
            <p:ph type="body" sz="half" idx="13"/>
          </p:nvPr>
        </p:nvSpPr>
        <p:spPr>
          <a:xfrm>
            <a:off x="11819933" y="3599179"/>
            <a:ext cx="4356970" cy="6573732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1967"/>
            </a:lvl1pPr>
            <a:lvl2pPr marL="562063" indent="0">
              <a:buNone/>
              <a:defRPr sz="1721"/>
            </a:lvl2pPr>
            <a:lvl3pPr marL="1124126" indent="0">
              <a:buNone/>
              <a:defRPr sz="1475"/>
            </a:lvl3pPr>
            <a:lvl4pPr marL="1686188" indent="0">
              <a:buNone/>
              <a:defRPr sz="1229"/>
            </a:lvl4pPr>
            <a:lvl5pPr marL="2248251" indent="0">
              <a:buNone/>
              <a:defRPr sz="1229"/>
            </a:lvl5pPr>
            <a:lvl6pPr marL="2810314" indent="0">
              <a:buNone/>
              <a:defRPr sz="1229"/>
            </a:lvl6pPr>
            <a:lvl7pPr marL="3372377" indent="0">
              <a:buNone/>
              <a:defRPr sz="1229"/>
            </a:lvl7pPr>
            <a:lvl8pPr marL="3934440" indent="0">
              <a:buNone/>
              <a:defRPr sz="1229"/>
            </a:lvl8pPr>
            <a:lvl9pPr marL="4496503" indent="0">
              <a:buNone/>
              <a:defRPr sz="122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4140BD5-144C-0F43-8CD4-4C318EA587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548" y="11129704"/>
            <a:ext cx="2304528" cy="281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4858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Text Photo - Horizon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2BA8D90-15F7-8D45-8CBF-0CAFD4401C57}"/>
              </a:ext>
            </a:extLst>
          </p:cNvPr>
          <p:cNvSpPr/>
          <p:nvPr/>
        </p:nvSpPr>
        <p:spPr>
          <a:xfrm>
            <a:off x="0" y="1"/>
            <a:ext cx="8686800" cy="11887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13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8AB52C-EF07-6F48-AB53-42CA329F5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6702" y="792483"/>
            <a:ext cx="6282094" cy="2773681"/>
          </a:xfrm>
        </p:spPr>
        <p:txBody>
          <a:bodyPr anchor="b"/>
          <a:lstStyle>
            <a:lvl1pPr>
              <a:defRPr sz="3934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0BB4CF2-886A-9D46-8C3A-F0566439C3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8686800" y="11008"/>
            <a:ext cx="8686800" cy="11876192"/>
          </a:xfrm>
        </p:spPr>
        <p:txBody>
          <a:bodyPr/>
          <a:lstStyle>
            <a:lvl1pPr marL="0" indent="0">
              <a:buNone/>
              <a:defRPr sz="3934"/>
            </a:lvl1pPr>
            <a:lvl2pPr marL="562063" indent="0">
              <a:buNone/>
              <a:defRPr sz="3442"/>
            </a:lvl2pPr>
            <a:lvl3pPr marL="1124126" indent="0">
              <a:buNone/>
              <a:defRPr sz="2950"/>
            </a:lvl3pPr>
            <a:lvl4pPr marL="1686188" indent="0">
              <a:buNone/>
              <a:defRPr sz="2459"/>
            </a:lvl4pPr>
            <a:lvl5pPr marL="2248251" indent="0">
              <a:buNone/>
              <a:defRPr sz="2459"/>
            </a:lvl5pPr>
            <a:lvl6pPr marL="2810314" indent="0">
              <a:buNone/>
              <a:defRPr sz="2459"/>
            </a:lvl6pPr>
            <a:lvl7pPr marL="3372377" indent="0">
              <a:buNone/>
              <a:defRPr sz="2459"/>
            </a:lvl7pPr>
            <a:lvl8pPr marL="3934440" indent="0">
              <a:buNone/>
              <a:defRPr sz="2459"/>
            </a:lvl8pPr>
            <a:lvl9pPr marL="4496503" indent="0">
              <a:buNone/>
              <a:defRPr sz="245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D459F3-E30B-D046-94EF-CDC24896D4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96702" y="4160520"/>
            <a:ext cx="6282094" cy="6012393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1967"/>
            </a:lvl1pPr>
            <a:lvl2pPr marL="562063" indent="0">
              <a:buNone/>
              <a:defRPr sz="1721"/>
            </a:lvl2pPr>
            <a:lvl3pPr marL="1124126" indent="0">
              <a:buNone/>
              <a:defRPr sz="1475"/>
            </a:lvl3pPr>
            <a:lvl4pPr marL="1686188" indent="0">
              <a:buNone/>
              <a:defRPr sz="1229"/>
            </a:lvl4pPr>
            <a:lvl5pPr marL="2248251" indent="0">
              <a:buNone/>
              <a:defRPr sz="1229"/>
            </a:lvl5pPr>
            <a:lvl6pPr marL="2810314" indent="0">
              <a:buNone/>
              <a:defRPr sz="1229"/>
            </a:lvl6pPr>
            <a:lvl7pPr marL="3372377" indent="0">
              <a:buNone/>
              <a:defRPr sz="1229"/>
            </a:lvl7pPr>
            <a:lvl8pPr marL="3934440" indent="0">
              <a:buNone/>
              <a:defRPr sz="1229"/>
            </a:lvl8pPr>
            <a:lvl9pPr marL="4496503" indent="0">
              <a:buNone/>
              <a:defRPr sz="122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542B33-5F85-BD4E-B5E7-0CE5F1045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421502C3-6BBA-A84F-A5A9-78C3C29F459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314D322-F1F4-144C-813E-945B6D7CFB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548" y="11129704"/>
            <a:ext cx="2304528" cy="281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41563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Text Photo - Space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2BA8D90-15F7-8D45-8CBF-0CAFD4401C57}"/>
              </a:ext>
            </a:extLst>
          </p:cNvPr>
          <p:cNvSpPr/>
          <p:nvPr/>
        </p:nvSpPr>
        <p:spPr>
          <a:xfrm>
            <a:off x="0" y="1"/>
            <a:ext cx="8686800" cy="11887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13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8AB52C-EF07-6F48-AB53-42CA329F5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6702" y="792483"/>
            <a:ext cx="6282094" cy="2773681"/>
          </a:xfrm>
        </p:spPr>
        <p:txBody>
          <a:bodyPr anchor="b"/>
          <a:lstStyle>
            <a:lvl1pPr>
              <a:defRPr sz="3934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0BB4CF2-886A-9D46-8C3A-F0566439C3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8686800" y="11008"/>
            <a:ext cx="8686800" cy="11876192"/>
          </a:xfrm>
        </p:spPr>
        <p:txBody>
          <a:bodyPr/>
          <a:lstStyle>
            <a:lvl1pPr marL="0" indent="0">
              <a:buNone/>
              <a:defRPr sz="3934"/>
            </a:lvl1pPr>
            <a:lvl2pPr marL="562063" indent="0">
              <a:buNone/>
              <a:defRPr sz="3442"/>
            </a:lvl2pPr>
            <a:lvl3pPr marL="1124126" indent="0">
              <a:buNone/>
              <a:defRPr sz="2950"/>
            </a:lvl3pPr>
            <a:lvl4pPr marL="1686188" indent="0">
              <a:buNone/>
              <a:defRPr sz="2459"/>
            </a:lvl4pPr>
            <a:lvl5pPr marL="2248251" indent="0">
              <a:buNone/>
              <a:defRPr sz="2459"/>
            </a:lvl5pPr>
            <a:lvl6pPr marL="2810314" indent="0">
              <a:buNone/>
              <a:defRPr sz="2459"/>
            </a:lvl6pPr>
            <a:lvl7pPr marL="3372377" indent="0">
              <a:buNone/>
              <a:defRPr sz="2459"/>
            </a:lvl7pPr>
            <a:lvl8pPr marL="3934440" indent="0">
              <a:buNone/>
              <a:defRPr sz="2459"/>
            </a:lvl8pPr>
            <a:lvl9pPr marL="4496503" indent="0">
              <a:buNone/>
              <a:defRPr sz="245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D459F3-E30B-D046-94EF-CDC24896D4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96702" y="4160520"/>
            <a:ext cx="6282094" cy="6012393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1967">
                <a:solidFill>
                  <a:schemeClr val="bg1"/>
                </a:solidFill>
              </a:defRPr>
            </a:lvl1pPr>
            <a:lvl2pPr marL="562063" indent="0">
              <a:buNone/>
              <a:defRPr sz="1721"/>
            </a:lvl2pPr>
            <a:lvl3pPr marL="1124126" indent="0">
              <a:buNone/>
              <a:defRPr sz="1475"/>
            </a:lvl3pPr>
            <a:lvl4pPr marL="1686188" indent="0">
              <a:buNone/>
              <a:defRPr sz="1229"/>
            </a:lvl4pPr>
            <a:lvl5pPr marL="2248251" indent="0">
              <a:buNone/>
              <a:defRPr sz="1229"/>
            </a:lvl5pPr>
            <a:lvl6pPr marL="2810314" indent="0">
              <a:buNone/>
              <a:defRPr sz="1229"/>
            </a:lvl6pPr>
            <a:lvl7pPr marL="3372377" indent="0">
              <a:buNone/>
              <a:defRPr sz="1229"/>
            </a:lvl7pPr>
            <a:lvl8pPr marL="3934440" indent="0">
              <a:buNone/>
              <a:defRPr sz="1229"/>
            </a:lvl8pPr>
            <a:lvl9pPr marL="4496503" indent="0">
              <a:buNone/>
              <a:defRPr sz="122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542B33-5F85-BD4E-B5E7-0CE5F1045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421502C3-6BBA-A84F-A5A9-78C3C29F459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BA12020-254C-7E43-B920-5BB95497D9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0157" y="11135085"/>
            <a:ext cx="2283922" cy="278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88646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Photo - Shuttl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2BA8D90-15F7-8D45-8CBF-0CAFD4401C57}"/>
              </a:ext>
            </a:extLst>
          </p:cNvPr>
          <p:cNvSpPr/>
          <p:nvPr/>
        </p:nvSpPr>
        <p:spPr>
          <a:xfrm>
            <a:off x="0" y="1"/>
            <a:ext cx="8686800" cy="1188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13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8AB52C-EF07-6F48-AB53-42CA329F5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6702" y="792483"/>
            <a:ext cx="6282094" cy="2773681"/>
          </a:xfrm>
        </p:spPr>
        <p:txBody>
          <a:bodyPr anchor="b"/>
          <a:lstStyle>
            <a:lvl1pPr>
              <a:defRPr sz="3934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0BB4CF2-886A-9D46-8C3A-F0566439C3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8686800" y="11008"/>
            <a:ext cx="8686800" cy="11876192"/>
          </a:xfrm>
        </p:spPr>
        <p:txBody>
          <a:bodyPr/>
          <a:lstStyle>
            <a:lvl1pPr marL="0" indent="0">
              <a:buNone/>
              <a:defRPr sz="3934"/>
            </a:lvl1pPr>
            <a:lvl2pPr marL="562063" indent="0">
              <a:buNone/>
              <a:defRPr sz="3442"/>
            </a:lvl2pPr>
            <a:lvl3pPr marL="1124126" indent="0">
              <a:buNone/>
              <a:defRPr sz="2950"/>
            </a:lvl3pPr>
            <a:lvl4pPr marL="1686188" indent="0">
              <a:buNone/>
              <a:defRPr sz="2459"/>
            </a:lvl4pPr>
            <a:lvl5pPr marL="2248251" indent="0">
              <a:buNone/>
              <a:defRPr sz="2459"/>
            </a:lvl5pPr>
            <a:lvl6pPr marL="2810314" indent="0">
              <a:buNone/>
              <a:defRPr sz="2459"/>
            </a:lvl6pPr>
            <a:lvl7pPr marL="3372377" indent="0">
              <a:buNone/>
              <a:defRPr sz="2459"/>
            </a:lvl7pPr>
            <a:lvl8pPr marL="3934440" indent="0">
              <a:buNone/>
              <a:defRPr sz="2459"/>
            </a:lvl8pPr>
            <a:lvl9pPr marL="4496503" indent="0">
              <a:buNone/>
              <a:defRPr sz="245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542B33-5F85-BD4E-B5E7-0CE5F1045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421502C3-6BBA-A84F-A5A9-78C3C29F45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68401AD4-DD68-A341-80A9-C7D2F508B7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96702" y="4160520"/>
            <a:ext cx="6282094" cy="6012393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1967">
                <a:solidFill>
                  <a:schemeClr val="tx1"/>
                </a:solidFill>
              </a:defRPr>
            </a:lvl1pPr>
            <a:lvl2pPr marL="562063" indent="0">
              <a:buNone/>
              <a:defRPr sz="1721"/>
            </a:lvl2pPr>
            <a:lvl3pPr marL="1124126" indent="0">
              <a:buNone/>
              <a:defRPr sz="1475"/>
            </a:lvl3pPr>
            <a:lvl4pPr marL="1686188" indent="0">
              <a:buNone/>
              <a:defRPr sz="1229"/>
            </a:lvl4pPr>
            <a:lvl5pPr marL="2248251" indent="0">
              <a:buNone/>
              <a:defRPr sz="1229"/>
            </a:lvl5pPr>
            <a:lvl6pPr marL="2810314" indent="0">
              <a:buNone/>
              <a:defRPr sz="1229"/>
            </a:lvl6pPr>
            <a:lvl7pPr marL="3372377" indent="0">
              <a:buNone/>
              <a:defRPr sz="1229"/>
            </a:lvl7pPr>
            <a:lvl8pPr marL="3934440" indent="0">
              <a:buNone/>
              <a:defRPr sz="1229"/>
            </a:lvl8pPr>
            <a:lvl9pPr marL="4496503" indent="0">
              <a:buNone/>
              <a:defRPr sz="122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8BBD570-011F-CF4C-B54B-D0D6B4C5EC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548" y="11129704"/>
            <a:ext cx="2304528" cy="281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843398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C20B0D2-AA6E-DC4B-BD6C-AA247776BA45}"/>
              </a:ext>
            </a:extLst>
          </p:cNvPr>
          <p:cNvSpPr txBox="1"/>
          <p:nvPr/>
        </p:nvSpPr>
        <p:spPr>
          <a:xfrm>
            <a:off x="5212081" y="10384791"/>
            <a:ext cx="8130302" cy="432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112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213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© Northland Community &amp; Technical College.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CBB5BEC-DC81-7646-B2DD-544802A42E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2458" y="2445031"/>
            <a:ext cx="4389545" cy="546222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07E13A0-D2D7-0843-AA3B-FE19F099BC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5968" y="9838221"/>
            <a:ext cx="7082528" cy="319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1888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B38FC-FBB4-4948-9763-7EC092E27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884F1B-FE9C-6E4E-AD07-A3985AAFBF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143158-CA05-8C45-B1E4-26B9305BD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502C3-6BBA-A84F-A5A9-78C3C29F4595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40AEC8F-8169-FC46-B4A6-BC6758CC80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548" y="11129704"/>
            <a:ext cx="2304528" cy="281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384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Breaker - Horizon Red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77E46-1AD5-414F-8795-898322BBE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3166" y="1836488"/>
            <a:ext cx="12487275" cy="8214228"/>
          </a:xfrm>
        </p:spPr>
        <p:txBody>
          <a:bodyPr anchor="ctr">
            <a:normAutofit/>
          </a:bodyPr>
          <a:lstStyle>
            <a:lvl1pPr algn="ctr">
              <a:lnSpc>
                <a:spcPts val="8606"/>
              </a:lnSpc>
              <a:defRPr sz="9835" b="1" i="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09876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Breaker - Space Blu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BB1F865-25F5-F540-84EB-9D565BF5D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3166" y="1836488"/>
            <a:ext cx="12487275" cy="8214228"/>
          </a:xfrm>
        </p:spPr>
        <p:txBody>
          <a:bodyPr anchor="ctr">
            <a:normAutofit/>
          </a:bodyPr>
          <a:lstStyle>
            <a:lvl1pPr algn="ctr">
              <a:lnSpc>
                <a:spcPts val="8606"/>
              </a:lnSpc>
              <a:defRPr sz="9835" b="1" i="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4069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Breaker - Flight Blu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1F25EAC0-EF5E-644B-9353-9F7787303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3166" y="1836488"/>
            <a:ext cx="12487275" cy="8214228"/>
          </a:xfrm>
        </p:spPr>
        <p:txBody>
          <a:bodyPr anchor="ctr">
            <a:normAutofit/>
          </a:bodyPr>
          <a:lstStyle>
            <a:lvl1pPr algn="ctr">
              <a:lnSpc>
                <a:spcPts val="8606"/>
              </a:lnSpc>
              <a:defRPr sz="9835" b="1" i="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1514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Breaker - Shuttle Whit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77E46-1AD5-414F-8795-898322BBE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3166" y="4374666"/>
            <a:ext cx="12487275" cy="3137875"/>
          </a:xfrm>
        </p:spPr>
        <p:txBody>
          <a:bodyPr anchor="t">
            <a:normAutofit/>
          </a:bodyPr>
          <a:lstStyle>
            <a:lvl1pPr algn="ctr">
              <a:lnSpc>
                <a:spcPts val="8606"/>
              </a:lnSpc>
              <a:defRPr sz="9835" b="1" i="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081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Column - Shuttl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83EF2-EA6A-B647-B40F-B24824EE9F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CEE349-E365-EA40-AB9B-CB10DE37C1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94439" y="3164417"/>
            <a:ext cx="7383781" cy="754231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47ED27-7977-3745-B1F7-07CD182B5E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795388" y="3164417"/>
            <a:ext cx="7383781" cy="754231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E57173-AA4E-F34F-BD03-36C174832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502C3-6BBA-A84F-A5A9-78C3C29F4595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0AB2CEE-D0E0-E94B-BA38-F23E754EA4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548" y="11129704"/>
            <a:ext cx="2304528" cy="281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6551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3FF4E-017B-424D-A035-E5E70D6A8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6697" y="632885"/>
            <a:ext cx="14984730" cy="229764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1D4A62-6EB4-9F4B-9A48-E2B1FFAEA3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96699" y="2914018"/>
            <a:ext cx="7349846" cy="1428114"/>
          </a:xfrm>
        </p:spPr>
        <p:txBody>
          <a:bodyPr anchor="b"/>
          <a:lstStyle>
            <a:lvl1pPr marL="0" indent="0">
              <a:buNone/>
              <a:defRPr sz="2950" b="1"/>
            </a:lvl1pPr>
            <a:lvl2pPr marL="562063" indent="0">
              <a:buNone/>
              <a:defRPr sz="2459" b="1"/>
            </a:lvl2pPr>
            <a:lvl3pPr marL="1124126" indent="0">
              <a:buNone/>
              <a:defRPr sz="2213" b="1"/>
            </a:lvl3pPr>
            <a:lvl4pPr marL="1686188" indent="0">
              <a:buNone/>
              <a:defRPr sz="1967" b="1"/>
            </a:lvl4pPr>
            <a:lvl5pPr marL="2248251" indent="0">
              <a:buNone/>
              <a:defRPr sz="1967" b="1"/>
            </a:lvl5pPr>
            <a:lvl6pPr marL="2810314" indent="0">
              <a:buNone/>
              <a:defRPr sz="1967" b="1"/>
            </a:lvl6pPr>
            <a:lvl7pPr marL="3372377" indent="0">
              <a:buNone/>
              <a:defRPr sz="1967" b="1"/>
            </a:lvl7pPr>
            <a:lvl8pPr marL="3934440" indent="0">
              <a:buNone/>
              <a:defRPr sz="1967" b="1"/>
            </a:lvl8pPr>
            <a:lvl9pPr marL="4496503" indent="0">
              <a:buNone/>
              <a:defRPr sz="19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5A1FE5-5124-8441-9B6B-9E4C77CBC3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96699" y="4342133"/>
            <a:ext cx="7349846" cy="63866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3FC7B5E-CA31-514B-84A4-8944A38AAD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8795389" y="2914018"/>
            <a:ext cx="7386043" cy="1428114"/>
          </a:xfrm>
        </p:spPr>
        <p:txBody>
          <a:bodyPr anchor="b"/>
          <a:lstStyle>
            <a:lvl1pPr marL="0" indent="0">
              <a:buNone/>
              <a:defRPr sz="2950" b="1"/>
            </a:lvl1pPr>
            <a:lvl2pPr marL="562063" indent="0">
              <a:buNone/>
              <a:defRPr sz="2459" b="1"/>
            </a:lvl2pPr>
            <a:lvl3pPr marL="1124126" indent="0">
              <a:buNone/>
              <a:defRPr sz="2213" b="1"/>
            </a:lvl3pPr>
            <a:lvl4pPr marL="1686188" indent="0">
              <a:buNone/>
              <a:defRPr sz="1967" b="1"/>
            </a:lvl4pPr>
            <a:lvl5pPr marL="2248251" indent="0">
              <a:buNone/>
              <a:defRPr sz="1967" b="1"/>
            </a:lvl5pPr>
            <a:lvl6pPr marL="2810314" indent="0">
              <a:buNone/>
              <a:defRPr sz="1967" b="1"/>
            </a:lvl6pPr>
            <a:lvl7pPr marL="3372377" indent="0">
              <a:buNone/>
              <a:defRPr sz="1967" b="1"/>
            </a:lvl7pPr>
            <a:lvl8pPr marL="3934440" indent="0">
              <a:buNone/>
              <a:defRPr sz="1967" b="1"/>
            </a:lvl8pPr>
            <a:lvl9pPr marL="4496503" indent="0">
              <a:buNone/>
              <a:defRPr sz="19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D2E385-8B0A-E04B-ACD1-FABE6E8D01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795389" y="4342133"/>
            <a:ext cx="7386043" cy="63866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73D52F4-4865-9241-BB88-D573AB9D0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502C3-6BBA-A84F-A5A9-78C3C29F4595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FB91C8D-3D4D-2E4F-AC69-5517AA1F8A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548" y="11129704"/>
            <a:ext cx="2304528" cy="281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0161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BB938CC-8D7F-D643-8F63-C34B2AD94C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4435" y="632885"/>
            <a:ext cx="14984730" cy="22976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7F5121-202C-3140-8B25-8E3B5C7B0D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94435" y="3164417"/>
            <a:ext cx="14984730" cy="75423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70530B-C343-D946-A39E-AE10E05E00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270108" y="11017676"/>
            <a:ext cx="3909061" cy="6328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75">
                <a:solidFill>
                  <a:schemeClr val="tx1"/>
                </a:solidFill>
              </a:defRPr>
            </a:lvl1pPr>
          </a:lstStyle>
          <a:p>
            <a:fld id="{421502C3-6BBA-A84F-A5A9-78C3C29F45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C1F26E33-36E9-D346-A57E-29A4A91065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94435" y="11017676"/>
            <a:ext cx="5863590" cy="63288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A814795-3970-469B-A1EB-A28F641074E4}"/>
              </a:ext>
            </a:extLst>
          </p:cNvPr>
          <p:cNvSpPr txBox="1"/>
          <p:nvPr userDrawn="1"/>
        </p:nvSpPr>
        <p:spPr>
          <a:xfrm rot="19973518">
            <a:off x="1959122" y="3878376"/>
            <a:ext cx="15409889" cy="4508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700" dirty="0">
                <a:solidFill>
                  <a:schemeClr val="bg1">
                    <a:lumMod val="75000"/>
                  </a:schemeClr>
                </a:solidFill>
              </a:rPr>
              <a:t>DRAFT</a:t>
            </a:r>
          </a:p>
        </p:txBody>
      </p:sp>
    </p:spTree>
    <p:extLst>
      <p:ext uri="{BB962C8B-B14F-4D97-AF65-F5344CB8AC3E}">
        <p14:creationId xmlns:p14="http://schemas.microsoft.com/office/powerpoint/2010/main" val="643612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51" r:id="rId4"/>
    <p:sldLayoutId id="2147483662" r:id="rId5"/>
    <p:sldLayoutId id="2147483663" r:id="rId6"/>
    <p:sldLayoutId id="2147483664" r:id="rId7"/>
    <p:sldLayoutId id="2147483652" r:id="rId8"/>
    <p:sldLayoutId id="2147483653" r:id="rId9"/>
    <p:sldLayoutId id="2147483665" r:id="rId10"/>
    <p:sldLayoutId id="2147483654" r:id="rId11"/>
    <p:sldLayoutId id="2147483655" r:id="rId12"/>
    <p:sldLayoutId id="2147483671" r:id="rId13"/>
    <p:sldLayoutId id="2147483672" r:id="rId14"/>
    <p:sldLayoutId id="2147483673" r:id="rId15"/>
    <p:sldLayoutId id="2147483670" r:id="rId16"/>
    <p:sldLayoutId id="2147483656" r:id="rId17"/>
    <p:sldLayoutId id="2147483667" r:id="rId18"/>
    <p:sldLayoutId id="2147483669" r:id="rId19"/>
    <p:sldLayoutId id="2147483674" r:id="rId20"/>
    <p:sldLayoutId id="2147483668" r:id="rId21"/>
    <p:sldLayoutId id="2147483657" r:id="rId22"/>
    <p:sldLayoutId id="2147483666" r:id="rId23"/>
    <p:sldLayoutId id="2147483678" r:id="rId24"/>
    <p:sldLayoutId id="2147483679" r:id="rId25"/>
  </p:sldLayoutIdLst>
  <p:hf sldNum="0" hdr="0" ftr="0"/>
  <p:txStyles>
    <p:titleStyle>
      <a:lvl1pPr algn="l" defTabSz="1124126" rtl="0" eaLnBrk="1" latinLnBrk="0" hangingPunct="1">
        <a:lnSpc>
          <a:spcPct val="90000"/>
        </a:lnSpc>
        <a:spcBef>
          <a:spcPct val="0"/>
        </a:spcBef>
        <a:buNone/>
        <a:defRPr sz="5409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1031" indent="-281031" algn="l" defTabSz="1124126" rtl="0" eaLnBrk="1" latinLnBrk="0" hangingPunct="1">
        <a:lnSpc>
          <a:spcPct val="90000"/>
        </a:lnSpc>
        <a:spcBef>
          <a:spcPts val="1229"/>
        </a:spcBef>
        <a:buFont typeface="Arial" panose="020B0604020202020204" pitchFamily="34" charset="0"/>
        <a:buChar char="•"/>
        <a:defRPr sz="3442" kern="1200">
          <a:solidFill>
            <a:schemeClr val="tx1"/>
          </a:solidFill>
          <a:latin typeface="+mn-lt"/>
          <a:ea typeface="+mn-ea"/>
          <a:cs typeface="+mn-cs"/>
        </a:defRPr>
      </a:lvl1pPr>
      <a:lvl2pPr marL="843094" indent="-281031" algn="l" defTabSz="1124126" rtl="0" eaLnBrk="1" latinLnBrk="0" hangingPunct="1">
        <a:lnSpc>
          <a:spcPct val="90000"/>
        </a:lnSpc>
        <a:spcBef>
          <a:spcPts val="616"/>
        </a:spcBef>
        <a:buFont typeface="Arial" panose="020B0604020202020204" pitchFamily="34" charset="0"/>
        <a:buChar char="•"/>
        <a:defRPr sz="2950" kern="1200">
          <a:solidFill>
            <a:schemeClr val="tx1"/>
          </a:solidFill>
          <a:latin typeface="+mn-lt"/>
          <a:ea typeface="+mn-ea"/>
          <a:cs typeface="+mn-cs"/>
        </a:defRPr>
      </a:lvl2pPr>
      <a:lvl3pPr marL="1405157" indent="-281031" algn="l" defTabSz="1124126" rtl="0" eaLnBrk="1" latinLnBrk="0" hangingPunct="1">
        <a:lnSpc>
          <a:spcPct val="90000"/>
        </a:lnSpc>
        <a:spcBef>
          <a:spcPts val="616"/>
        </a:spcBef>
        <a:buFont typeface="Arial" panose="020B0604020202020204" pitchFamily="34" charset="0"/>
        <a:buChar char="•"/>
        <a:defRPr sz="2459" kern="1200">
          <a:solidFill>
            <a:schemeClr val="tx1"/>
          </a:solidFill>
          <a:latin typeface="+mn-lt"/>
          <a:ea typeface="+mn-ea"/>
          <a:cs typeface="+mn-cs"/>
        </a:defRPr>
      </a:lvl3pPr>
      <a:lvl4pPr marL="1967220" indent="-281031" algn="l" defTabSz="1124126" rtl="0" eaLnBrk="1" latinLnBrk="0" hangingPunct="1">
        <a:lnSpc>
          <a:spcPct val="90000"/>
        </a:lnSpc>
        <a:spcBef>
          <a:spcPts val="616"/>
        </a:spcBef>
        <a:buFont typeface="Arial" panose="020B0604020202020204" pitchFamily="34" charset="0"/>
        <a:buChar char="•"/>
        <a:defRPr sz="2213" kern="1200">
          <a:solidFill>
            <a:schemeClr val="tx1"/>
          </a:solidFill>
          <a:latin typeface="+mn-lt"/>
          <a:ea typeface="+mn-ea"/>
          <a:cs typeface="+mn-cs"/>
        </a:defRPr>
      </a:lvl4pPr>
      <a:lvl5pPr marL="2529283" indent="-281031" algn="l" defTabSz="1124126" rtl="0" eaLnBrk="1" latinLnBrk="0" hangingPunct="1">
        <a:lnSpc>
          <a:spcPct val="90000"/>
        </a:lnSpc>
        <a:spcBef>
          <a:spcPts val="616"/>
        </a:spcBef>
        <a:buFont typeface="Arial" panose="020B0604020202020204" pitchFamily="34" charset="0"/>
        <a:buChar char="•"/>
        <a:defRPr sz="2213" kern="1200">
          <a:solidFill>
            <a:schemeClr val="tx1"/>
          </a:solidFill>
          <a:latin typeface="+mn-lt"/>
          <a:ea typeface="+mn-ea"/>
          <a:cs typeface="+mn-cs"/>
        </a:defRPr>
      </a:lvl5pPr>
      <a:lvl6pPr marL="3091345" indent="-281031" algn="l" defTabSz="1124126" rtl="0" eaLnBrk="1" latinLnBrk="0" hangingPunct="1">
        <a:lnSpc>
          <a:spcPct val="90000"/>
        </a:lnSpc>
        <a:spcBef>
          <a:spcPts val="616"/>
        </a:spcBef>
        <a:buFont typeface="Arial" panose="020B0604020202020204" pitchFamily="34" charset="0"/>
        <a:buChar char="•"/>
        <a:defRPr sz="2213" kern="1200">
          <a:solidFill>
            <a:schemeClr val="tx1"/>
          </a:solidFill>
          <a:latin typeface="+mn-lt"/>
          <a:ea typeface="+mn-ea"/>
          <a:cs typeface="+mn-cs"/>
        </a:defRPr>
      </a:lvl6pPr>
      <a:lvl7pPr marL="3653409" indent="-281031" algn="l" defTabSz="1124126" rtl="0" eaLnBrk="1" latinLnBrk="0" hangingPunct="1">
        <a:lnSpc>
          <a:spcPct val="90000"/>
        </a:lnSpc>
        <a:spcBef>
          <a:spcPts val="616"/>
        </a:spcBef>
        <a:buFont typeface="Arial" panose="020B0604020202020204" pitchFamily="34" charset="0"/>
        <a:buChar char="•"/>
        <a:defRPr sz="2213" kern="1200">
          <a:solidFill>
            <a:schemeClr val="tx1"/>
          </a:solidFill>
          <a:latin typeface="+mn-lt"/>
          <a:ea typeface="+mn-ea"/>
          <a:cs typeface="+mn-cs"/>
        </a:defRPr>
      </a:lvl7pPr>
      <a:lvl8pPr marL="4215471" indent="-281031" algn="l" defTabSz="1124126" rtl="0" eaLnBrk="1" latinLnBrk="0" hangingPunct="1">
        <a:lnSpc>
          <a:spcPct val="90000"/>
        </a:lnSpc>
        <a:spcBef>
          <a:spcPts val="616"/>
        </a:spcBef>
        <a:buFont typeface="Arial" panose="020B0604020202020204" pitchFamily="34" charset="0"/>
        <a:buChar char="•"/>
        <a:defRPr sz="2213" kern="1200">
          <a:solidFill>
            <a:schemeClr val="tx1"/>
          </a:solidFill>
          <a:latin typeface="+mn-lt"/>
          <a:ea typeface="+mn-ea"/>
          <a:cs typeface="+mn-cs"/>
        </a:defRPr>
      </a:lvl8pPr>
      <a:lvl9pPr marL="4777534" indent="-281031" algn="l" defTabSz="1124126" rtl="0" eaLnBrk="1" latinLnBrk="0" hangingPunct="1">
        <a:lnSpc>
          <a:spcPct val="90000"/>
        </a:lnSpc>
        <a:spcBef>
          <a:spcPts val="616"/>
        </a:spcBef>
        <a:buFont typeface="Arial" panose="020B0604020202020204" pitchFamily="34" charset="0"/>
        <a:buChar char="•"/>
        <a:defRPr sz="22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24126" rtl="0" eaLnBrk="1" latinLnBrk="0" hangingPunct="1">
        <a:defRPr sz="2213" kern="1200">
          <a:solidFill>
            <a:schemeClr val="tx1"/>
          </a:solidFill>
          <a:latin typeface="+mn-lt"/>
          <a:ea typeface="+mn-ea"/>
          <a:cs typeface="+mn-cs"/>
        </a:defRPr>
      </a:lvl1pPr>
      <a:lvl2pPr marL="562063" algn="l" defTabSz="1124126" rtl="0" eaLnBrk="1" latinLnBrk="0" hangingPunct="1">
        <a:defRPr sz="2213" kern="1200">
          <a:solidFill>
            <a:schemeClr val="tx1"/>
          </a:solidFill>
          <a:latin typeface="+mn-lt"/>
          <a:ea typeface="+mn-ea"/>
          <a:cs typeface="+mn-cs"/>
        </a:defRPr>
      </a:lvl2pPr>
      <a:lvl3pPr marL="1124126" algn="l" defTabSz="1124126" rtl="0" eaLnBrk="1" latinLnBrk="0" hangingPunct="1">
        <a:defRPr sz="2213" kern="1200">
          <a:solidFill>
            <a:schemeClr val="tx1"/>
          </a:solidFill>
          <a:latin typeface="+mn-lt"/>
          <a:ea typeface="+mn-ea"/>
          <a:cs typeface="+mn-cs"/>
        </a:defRPr>
      </a:lvl3pPr>
      <a:lvl4pPr marL="1686188" algn="l" defTabSz="1124126" rtl="0" eaLnBrk="1" latinLnBrk="0" hangingPunct="1">
        <a:defRPr sz="2213" kern="1200">
          <a:solidFill>
            <a:schemeClr val="tx1"/>
          </a:solidFill>
          <a:latin typeface="+mn-lt"/>
          <a:ea typeface="+mn-ea"/>
          <a:cs typeface="+mn-cs"/>
        </a:defRPr>
      </a:lvl4pPr>
      <a:lvl5pPr marL="2248251" algn="l" defTabSz="1124126" rtl="0" eaLnBrk="1" latinLnBrk="0" hangingPunct="1">
        <a:defRPr sz="2213" kern="1200">
          <a:solidFill>
            <a:schemeClr val="tx1"/>
          </a:solidFill>
          <a:latin typeface="+mn-lt"/>
          <a:ea typeface="+mn-ea"/>
          <a:cs typeface="+mn-cs"/>
        </a:defRPr>
      </a:lvl5pPr>
      <a:lvl6pPr marL="2810314" algn="l" defTabSz="1124126" rtl="0" eaLnBrk="1" latinLnBrk="0" hangingPunct="1">
        <a:defRPr sz="2213" kern="1200">
          <a:solidFill>
            <a:schemeClr val="tx1"/>
          </a:solidFill>
          <a:latin typeface="+mn-lt"/>
          <a:ea typeface="+mn-ea"/>
          <a:cs typeface="+mn-cs"/>
        </a:defRPr>
      </a:lvl6pPr>
      <a:lvl7pPr marL="3372377" algn="l" defTabSz="1124126" rtl="0" eaLnBrk="1" latinLnBrk="0" hangingPunct="1">
        <a:defRPr sz="2213" kern="1200">
          <a:solidFill>
            <a:schemeClr val="tx1"/>
          </a:solidFill>
          <a:latin typeface="+mn-lt"/>
          <a:ea typeface="+mn-ea"/>
          <a:cs typeface="+mn-cs"/>
        </a:defRPr>
      </a:lvl7pPr>
      <a:lvl8pPr marL="3934440" algn="l" defTabSz="1124126" rtl="0" eaLnBrk="1" latinLnBrk="0" hangingPunct="1">
        <a:defRPr sz="2213" kern="1200">
          <a:solidFill>
            <a:schemeClr val="tx1"/>
          </a:solidFill>
          <a:latin typeface="+mn-lt"/>
          <a:ea typeface="+mn-ea"/>
          <a:cs typeface="+mn-cs"/>
        </a:defRPr>
      </a:lvl8pPr>
      <a:lvl9pPr marL="4496503" algn="l" defTabSz="1124126" rtl="0" eaLnBrk="1" latinLnBrk="0" hangingPunct="1">
        <a:defRPr sz="22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B20B272B-7DC2-452A-BFB6-752A1905B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892" y="-181145"/>
            <a:ext cx="16938885" cy="1070828"/>
          </a:xfrm>
        </p:spPr>
        <p:txBody>
          <a:bodyPr>
            <a:noAutofit/>
          </a:bodyPr>
          <a:lstStyle/>
          <a:p>
            <a:pPr algn="l"/>
            <a:r>
              <a:rPr lang="en-US" sz="4000" dirty="0">
                <a:solidFill>
                  <a:srgbClr val="FF0000"/>
                </a:solidFill>
                <a:latin typeface="Ginto Normal Bold" panose="02000005030000020004" pitchFamily="50" charset="0"/>
              </a:rPr>
              <a:t>ENGAGE STUDENTS THROUGH TRANSFORMATIVE EXPERIENCES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DDEF8EA-FC3D-4E0B-A34E-6B47965BD0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813" y="11518153"/>
            <a:ext cx="1970443" cy="197763"/>
          </a:xfrm>
          <a:prstGeom prst="rect">
            <a:avLst/>
          </a:prstGeom>
        </p:spPr>
      </p:pic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51B56388-572D-4320-B3D5-0A3B93BB7A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6195373"/>
              </p:ext>
            </p:extLst>
          </p:nvPr>
        </p:nvGraphicFramePr>
        <p:xfrm>
          <a:off x="284813" y="759123"/>
          <a:ext cx="16818965" cy="107590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43758">
                  <a:extLst>
                    <a:ext uri="{9D8B030D-6E8A-4147-A177-3AD203B41FA5}">
                      <a16:colId xmlns:a16="http://schemas.microsoft.com/office/drawing/2014/main" val="3712191313"/>
                    </a:ext>
                  </a:extLst>
                </a:gridCol>
                <a:gridCol w="3383828">
                  <a:extLst>
                    <a:ext uri="{9D8B030D-6E8A-4147-A177-3AD203B41FA5}">
                      <a16:colId xmlns:a16="http://schemas.microsoft.com/office/drawing/2014/main" val="978954662"/>
                    </a:ext>
                  </a:extLst>
                </a:gridCol>
                <a:gridCol w="3363793">
                  <a:extLst>
                    <a:ext uri="{9D8B030D-6E8A-4147-A177-3AD203B41FA5}">
                      <a16:colId xmlns:a16="http://schemas.microsoft.com/office/drawing/2014/main" val="3700217768"/>
                    </a:ext>
                  </a:extLst>
                </a:gridCol>
                <a:gridCol w="3397865">
                  <a:extLst>
                    <a:ext uri="{9D8B030D-6E8A-4147-A177-3AD203B41FA5}">
                      <a16:colId xmlns:a16="http://schemas.microsoft.com/office/drawing/2014/main" val="3866166358"/>
                    </a:ext>
                  </a:extLst>
                </a:gridCol>
                <a:gridCol w="3329721">
                  <a:extLst>
                    <a:ext uri="{9D8B030D-6E8A-4147-A177-3AD203B41FA5}">
                      <a16:colId xmlns:a16="http://schemas.microsoft.com/office/drawing/2014/main" val="1647611918"/>
                    </a:ext>
                  </a:extLst>
                </a:gridCol>
              </a:tblGrid>
              <a:tr h="183891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000" b="1" u="heavy" kern="1200" dirty="0">
                          <a:solidFill>
                            <a:schemeClr val="tx1"/>
                          </a:solidFill>
                          <a:effectLst/>
                          <a:latin typeface="Ginto Normal Bold" panose="02000005030000020004" pitchFamily="50" charset="0"/>
                          <a:ea typeface="+mn-ea"/>
                          <a:cs typeface="+mn-cs"/>
                        </a:rPr>
                        <a:t>PRIORITY #1 - </a:t>
                      </a:r>
                      <a:r>
                        <a:rPr lang="en-US" sz="2000" b="1" u="heavy" kern="1200" dirty="0">
                          <a:solidFill>
                            <a:schemeClr val="lt1"/>
                          </a:solidFill>
                          <a:effectLst/>
                          <a:latin typeface="Ginto Normal Bold" panose="02000005030000020004" pitchFamily="50" charset="0"/>
                          <a:ea typeface="+mn-ea"/>
                          <a:cs typeface="+mn-cs"/>
                        </a:rPr>
                        <a:t>RECRUITMENT</a:t>
                      </a:r>
                    </a:p>
                    <a:p>
                      <a:pPr marL="228600" marR="0" lvl="0" indent="-228600" algn="l" defTabSz="11241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lphaLcParenR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Increase prospect/leads by 15-20% per year for 3 years.</a:t>
                      </a:r>
                    </a:p>
                    <a:p>
                      <a:pPr marL="228600" marR="0" lvl="0" indent="-228600" algn="l" defTabSz="11241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lphaLcParenR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Reduce the number of days students are placed on hold for high school transcripts, immunization records, college transcripts and/or guided self-placement to an average of 5 days.</a:t>
                      </a:r>
                    </a:p>
                  </a:txBody>
                  <a:tcPr marL="112417" marR="112417" marT="56209" marB="56209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344D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000" b="1" u="heavy" kern="1200" dirty="0">
                          <a:solidFill>
                            <a:schemeClr val="lt1"/>
                          </a:solidFill>
                          <a:effectLst/>
                          <a:latin typeface="Ginto Normal Bold" panose="02000005030000020004" pitchFamily="50" charset="0"/>
                          <a:ea typeface="+mn-ea"/>
                          <a:cs typeface="+mn-cs"/>
                        </a:rPr>
                        <a:t>PRIORITY #2 - ENROLLMENT</a:t>
                      </a:r>
                    </a:p>
                    <a:p>
                      <a:pPr marL="0" marR="0" lvl="0" indent="0" algn="l" defTabSz="11241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a) Increase enrollment by 10% growth each year for 3 years.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endParaRPr lang="en-US" sz="1500" b="1" kern="1200" dirty="0">
                        <a:solidFill>
                          <a:schemeClr val="lt1"/>
                        </a:solidFill>
                        <a:effectLst/>
                        <a:latin typeface="Ginto Normal Bold" panose="02000005030000020004" pitchFamily="50" charset="0"/>
                        <a:ea typeface="+mn-ea"/>
                        <a:cs typeface="+mn-cs"/>
                      </a:endParaRPr>
                    </a:p>
                  </a:txBody>
                  <a:tcPr marL="112417" marR="112417" marT="56209" marB="562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344D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000" b="1" u="heavy" kern="1200" dirty="0">
                          <a:solidFill>
                            <a:schemeClr val="lt1"/>
                          </a:solidFill>
                          <a:effectLst/>
                          <a:latin typeface="Ginto Normal Bold" panose="02000005030000020004" pitchFamily="50" charset="0"/>
                          <a:ea typeface="+mn-ea"/>
                          <a:cs typeface="+mn-cs"/>
                        </a:rPr>
                        <a:t>PRIORITY #3 – ENGAGEMENT</a:t>
                      </a:r>
                    </a:p>
                    <a:p>
                      <a:pPr marL="228600" marR="0" lvl="0" indent="-228600" algn="l" defTabSz="11241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lphaLcParenR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Increase the score on Engaged Learning (SENSE) by __ point every two years.</a:t>
                      </a:r>
                    </a:p>
                    <a:p>
                      <a:pPr marL="847813" marR="0" lvl="1" indent="-285750" algn="l" defTabSz="11241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LcPeriod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Northland 2024 = 48.9</a:t>
                      </a:r>
                    </a:p>
                    <a:p>
                      <a:pPr marL="847813" marR="0" lvl="1" indent="-285750" algn="l" defTabSz="11241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LcPeriod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Top 10% of Cohort = 64.5</a:t>
                      </a:r>
                    </a:p>
                    <a:p>
                      <a:pPr marL="285750" marR="0" lvl="0" indent="-285750" algn="l" defTabSz="11241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lphaLcParenR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Increase the score on Early Connections (SENSE) by 3 points every two years.</a:t>
                      </a:r>
                    </a:p>
                    <a:p>
                      <a:pPr marL="847813" marR="0" lvl="1" indent="-285750" algn="l" defTabSz="11241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lphaLcParenR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Northland 2024 = 58.8</a:t>
                      </a:r>
                    </a:p>
                    <a:p>
                      <a:pPr marL="847813" marR="0" lvl="1" indent="-285750" algn="l" defTabSz="11241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lphaLcParenR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Top 10% of Cohort = 69.2</a:t>
                      </a:r>
                    </a:p>
                  </a:txBody>
                  <a:tcPr marL="112417" marR="112417" marT="56209" marB="562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344D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000" b="1" u="heavy" kern="1200" dirty="0">
                          <a:solidFill>
                            <a:schemeClr val="lt1"/>
                          </a:solidFill>
                          <a:effectLst/>
                          <a:latin typeface="Ginto Normal Bold" panose="02000005030000020004" pitchFamily="50" charset="0"/>
                          <a:ea typeface="+mn-ea"/>
                          <a:cs typeface="+mn-cs"/>
                        </a:rPr>
                        <a:t>PRIORITY #4 – PERSISTENCE</a:t>
                      </a:r>
                    </a:p>
                    <a:p>
                      <a:pPr marL="228600" marR="0" lvl="0" indent="-228600" algn="l" defTabSz="11241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lphaLcParenR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Increase the second-year fall student persistence rates by 2% each year for all students over the next 5 years.</a:t>
                      </a:r>
                    </a:p>
                    <a:p>
                      <a:pPr marL="228600" marR="0" lvl="0" indent="-228600" algn="l" defTabSz="11241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lphaLcParenR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Close the gap differential for second year fall student persistence and completion rates for students of color and white students by 2% per year over the next 5 years.</a:t>
                      </a:r>
                      <a:endParaRPr kumimoji="0" lang="en-US" sz="15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Ginto Normal Bold" panose="02000005030000020004" pitchFamily="50" charset="0"/>
                        <a:ea typeface="+mn-ea"/>
                        <a:cs typeface="+mn-cs"/>
                      </a:endParaRPr>
                    </a:p>
                    <a:p>
                      <a:pPr algn="l">
                        <a:lnSpc>
                          <a:spcPct val="150000"/>
                        </a:lnSpc>
                      </a:pPr>
                      <a:endParaRPr lang="en-US" sz="2000" b="1" u="heavy" kern="1200" dirty="0">
                        <a:solidFill>
                          <a:schemeClr val="lt1"/>
                        </a:solidFill>
                        <a:effectLst/>
                        <a:latin typeface="Ginto Normal Bold" panose="02000005030000020004" pitchFamily="50" charset="0"/>
                        <a:ea typeface="+mn-ea"/>
                        <a:cs typeface="+mn-cs"/>
                      </a:endParaRPr>
                    </a:p>
                  </a:txBody>
                  <a:tcPr marL="112417" marR="112417" marT="56209" marB="562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344D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b="1" u="heavy" kern="1200" dirty="0">
                          <a:solidFill>
                            <a:schemeClr val="lt1"/>
                          </a:solidFill>
                          <a:effectLst/>
                          <a:latin typeface="Ginto Normal Bold" panose="02000005030000020004" pitchFamily="50" charset="0"/>
                          <a:ea typeface="+mn-ea"/>
                          <a:cs typeface="+mn-cs"/>
                        </a:rPr>
                        <a:t>PRIORITY #5 – GOAL COMPLETION</a:t>
                      </a:r>
                    </a:p>
                    <a:p>
                      <a:pPr marL="0" marR="0" lvl="0" indent="0" algn="l" defTabSz="11241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a) Increase full and part-time student completion rates (3 -and 6-year rates) by 2% each year for the next 5 years.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endParaRPr lang="en-US" sz="2000" b="1" u="heavy" kern="1200" dirty="0">
                        <a:solidFill>
                          <a:schemeClr val="lt1"/>
                        </a:solidFill>
                        <a:effectLst/>
                        <a:latin typeface="Ginto Normal Bold" panose="02000005030000020004" pitchFamily="50" charset="0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endParaRPr lang="en-US" sz="1200" b="0" dirty="0">
                        <a:latin typeface="Ginto Normal" panose="02000005030000020004" pitchFamily="50" charset="0"/>
                      </a:endParaRPr>
                    </a:p>
                  </a:txBody>
                  <a:tcPr marL="112417" marR="112417" marT="56209" marB="562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344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7840186"/>
                  </a:ext>
                </a:extLst>
              </a:tr>
              <a:tr h="10079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1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Determining Pathway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1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Scope: </a:t>
                      </a:r>
                      <a:r>
                        <a:rPr lang="en-US" sz="1200" i="1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Starting with students' first exposure to Northland up to completion of the acceptance process.  Creating awareness of college programs, services &amp; opportunities.</a:t>
                      </a:r>
                      <a:endParaRPr lang="en-US" sz="1200" dirty="0">
                        <a:solidFill>
                          <a:srgbClr val="01203F"/>
                        </a:solidFill>
                        <a:latin typeface="Ginto Normal" panose="02000005030000020004" pitchFamily="50" charset="0"/>
                      </a:endParaRPr>
                    </a:p>
                  </a:txBody>
                  <a:tcPr marL="112417" marR="112417" marT="56209" marB="56209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ABA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1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Moving Forward Along Pathway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1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Scope: </a:t>
                      </a:r>
                      <a:r>
                        <a:rPr lang="en-US" sz="1200" i="1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Starting with completion of the Application to Northland to starting first day of classes.</a:t>
                      </a:r>
                      <a:endParaRPr lang="en-US" sz="1200" kern="1200" dirty="0">
                        <a:solidFill>
                          <a:srgbClr val="01203F"/>
                        </a:solidFill>
                        <a:effectLst/>
                        <a:latin typeface="Ginto Normal" panose="02000005030000020004" pitchFamily="50" charset="0"/>
                        <a:ea typeface="+mn-ea"/>
                        <a:cs typeface="+mn-cs"/>
                      </a:endParaRPr>
                    </a:p>
                  </a:txBody>
                  <a:tcPr marL="112417" marR="112417" marT="56209" marB="562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ABA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1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Establishing Connections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1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Scope: </a:t>
                      </a:r>
                      <a:r>
                        <a:rPr lang="en-US" sz="1200" i="1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Starting with Welcome Week, continuing throughout the semester participating in student life, club and athletic activities.</a:t>
                      </a:r>
                      <a:endParaRPr lang="en-US" sz="1200" dirty="0">
                        <a:solidFill>
                          <a:srgbClr val="01203F"/>
                        </a:solidFill>
                        <a:latin typeface="Ginto Normal" panose="02000005030000020004" pitchFamily="50" charset="0"/>
                      </a:endParaRPr>
                    </a:p>
                  </a:txBody>
                  <a:tcPr marL="112417" marR="112417" marT="56209" marB="562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ABA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1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Progressing Toward Goal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1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Scope: </a:t>
                      </a:r>
                      <a:r>
                        <a:rPr lang="en-US" sz="1200" i="1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Starting with class participation, progress reporting/early alert up to transition planning.</a:t>
                      </a:r>
                      <a:endParaRPr lang="en-US" sz="1200" dirty="0">
                        <a:solidFill>
                          <a:srgbClr val="01203F"/>
                        </a:solidFill>
                        <a:latin typeface="Ginto Normal" panose="02000005030000020004" pitchFamily="50" charset="0"/>
                      </a:endParaRPr>
                    </a:p>
                  </a:txBody>
                  <a:tcPr marL="112417" marR="112417" marT="56209" marB="562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ABA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1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Achieving Goal &amp; Next Steps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1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Scope: </a:t>
                      </a:r>
                      <a:r>
                        <a:rPr lang="en-US" sz="1200" i="1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Starting with transition planning up to goal completion and graduation.</a:t>
                      </a:r>
                      <a:endParaRPr lang="en-US" sz="1200" dirty="0">
                        <a:solidFill>
                          <a:srgbClr val="01203F"/>
                        </a:solidFill>
                        <a:latin typeface="Ginto Normal" panose="02000005030000020004" pitchFamily="50" charset="0"/>
                      </a:endParaRPr>
                    </a:p>
                  </a:txBody>
                  <a:tcPr marL="112417" marR="112417" marT="56209" marB="562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ABA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7427126"/>
                  </a:ext>
                </a:extLst>
              </a:tr>
              <a:tr h="551620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600" b="1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Major Activities Included in this</a:t>
                      </a:r>
                      <a:r>
                        <a:rPr lang="en-US" sz="16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Phase: 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Marketing</a:t>
                      </a:r>
                    </a:p>
                    <a:p>
                      <a:pPr marL="674370" lvl="1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Brand Management</a:t>
                      </a:r>
                    </a:p>
                    <a:p>
                      <a:pPr marL="674370" lvl="1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PR Media Relations</a:t>
                      </a:r>
                    </a:p>
                    <a:p>
                      <a:pPr marL="674370" lvl="1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Z Degree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Website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Social Media &amp; Advertising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Early Outreach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Admissions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Education Fairs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Expos/On-Campus Events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PSEO/College in the High School Events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Scholarships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CRM – Salesforce Plan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Discipline Specific Recruiting Events </a:t>
                      </a:r>
                    </a:p>
                    <a:p>
                      <a:pPr marL="674370" lvl="1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Behind the Mask</a:t>
                      </a:r>
                    </a:p>
                    <a:p>
                      <a:pPr marL="674370" lvl="1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Lift Off Camp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High School Partnerships</a:t>
                      </a:r>
                    </a:p>
                    <a:p>
                      <a:pPr marL="733513" lvl="1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Pine-to-Prairie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Business Partnerships</a:t>
                      </a:r>
                    </a:p>
                    <a:p>
                      <a:pPr marL="733513" lvl="1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Housing</a:t>
                      </a:r>
                    </a:p>
                  </a:txBody>
                  <a:tcPr marL="112417" marR="112417" marT="56209" marB="56209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600" b="1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Major Activities Included in this Phase: 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Electronic Forms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Financial Aid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Transcripts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Multiple Measure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Guided Self-Placement/Placement Testing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Advising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Class Registration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Payment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Textbooks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Student ID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Orientation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Transfer Evaluation System (TES)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Veteran Services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Global Military Learning Network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Credit for Prior Learning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Admissions</a:t>
                      </a:r>
                      <a:endParaRPr lang="en-US" sz="1400" b="0" kern="1200" dirty="0">
                        <a:solidFill>
                          <a:srgbClr val="01203F"/>
                        </a:solidFill>
                        <a:effectLst/>
                        <a:latin typeface="Ginto Normal" panose="02000005030000020004" pitchFamily="50" charset="0"/>
                        <a:ea typeface="+mn-ea"/>
                        <a:cs typeface="+mn-cs"/>
                      </a:endParaRPr>
                    </a:p>
                  </a:txBody>
                  <a:tcPr marL="112417" marR="112417" marT="56209" marB="56209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600" b="1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Major Activities Included in this Phase: 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Welcome Week Activities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Classes 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College Success Course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Social &amp; Civic Engagement Opportunities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Student Life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Athletic Teams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Clubs</a:t>
                      </a:r>
                    </a:p>
                    <a:p>
                      <a:pPr marL="733513" lvl="1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Phi Theta Kappa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Awareness of College Services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Campus and College Events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Community Events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Diversity Committee Plans</a:t>
                      </a:r>
                      <a:endParaRPr lang="en-US" sz="1100" kern="1200" dirty="0">
                        <a:solidFill>
                          <a:srgbClr val="01203F"/>
                        </a:solidFill>
                        <a:effectLst/>
                        <a:latin typeface="Ginto Normal" panose="02000005030000020004" pitchFamily="50" charset="0"/>
                        <a:ea typeface="+mn-ea"/>
                        <a:cs typeface="+mn-cs"/>
                      </a:endParaRPr>
                    </a:p>
                  </a:txBody>
                  <a:tcPr marL="112417" marR="112417" marT="56209" marB="56209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600" b="1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Major Activities Included in this</a:t>
                      </a:r>
                      <a:r>
                        <a:rPr lang="en-US" sz="16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Phase: 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Satisfactory Academic Progress (SAP)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Tutoring/Academic Support Services 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College Success Course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Commitment Activities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Academic &amp; Career Workshops 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Identification of Students Close to Degree/Certificate Completion 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Updating Educational Plan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Internships/Clinicals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Scholarships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Assessment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Basic Needs Support Services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Clubs</a:t>
                      </a:r>
                    </a:p>
                  </a:txBody>
                  <a:tcPr marL="112417" marR="112417" marT="56209" marB="56209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600" b="1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Major Activities Included in this Phase: 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Graduation Petition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Transfer Evaluation/Sending Transcripts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Applications to Job Opportunities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Application to University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Career Placement/Resume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Graduation &amp; Other Celebration Ceremonies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Alumni Association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Assessment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Clubs</a:t>
                      </a:r>
                      <a:endParaRPr lang="en-US" sz="1400" kern="1200" dirty="0">
                        <a:solidFill>
                          <a:srgbClr val="01203F"/>
                        </a:solidFill>
                        <a:effectLst/>
                        <a:latin typeface="Ginto Normal" panose="02000005030000020004" pitchFamily="50" charset="0"/>
                        <a:ea typeface="+mn-ea"/>
                        <a:cs typeface="+mn-cs"/>
                      </a:endParaRPr>
                    </a:p>
                  </a:txBody>
                  <a:tcPr marL="112417" marR="112417" marT="56209" marB="56209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1527273"/>
                  </a:ext>
                </a:extLst>
              </a:tr>
              <a:tr h="17517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200" b="1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Departments: 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2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Recruitment, Marketing, Program Directors, Faculty, Financial Aid, Advisement, Admissions &amp; Records, Athletics, Division Chairs, Workforce Development Solutions, Foundation, Institutional Research, Information Technology, Facilities</a:t>
                      </a:r>
                      <a:endParaRPr lang="en-US" sz="1200" dirty="0">
                        <a:solidFill>
                          <a:srgbClr val="01203F"/>
                        </a:solidFill>
                        <a:latin typeface="Ginto Normal" panose="02000005030000020004" pitchFamily="50" charset="0"/>
                      </a:endParaRPr>
                    </a:p>
                  </a:txBody>
                  <a:tcPr marL="112417" marR="112417" marT="56209" marB="56209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200" b="1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Departments: 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2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Admissions &amp; Records, Financial Aid, Assessment, Advisement, Business Services, Bookstore, Facilities, Faculty, Housing, , Institutional Research, Information Technology</a:t>
                      </a:r>
                      <a:endParaRPr lang="en-US" sz="1200" dirty="0">
                        <a:solidFill>
                          <a:srgbClr val="01203F"/>
                        </a:solidFill>
                        <a:latin typeface="Ginto Normal" panose="02000005030000020004" pitchFamily="50" charset="0"/>
                      </a:endParaRPr>
                    </a:p>
                  </a:txBody>
                  <a:tcPr marL="112417" marR="112417" marT="56209" marB="56209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200" b="1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Departments: 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2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Foundation, Student Life, Student Activities, Marketing, Assessment, Faculty/Academic Divisions, Clubs, Counseling, Handshake Career Services, Athletics, Library, Specialty Programs &amp; Services, Pioneer Pantry, Pioneer Café, Academic Success Center, Information Technology, Institutional Research, Facilities, Faculty</a:t>
                      </a:r>
                      <a:endParaRPr lang="en-US" sz="1200" dirty="0">
                        <a:solidFill>
                          <a:srgbClr val="01203F"/>
                        </a:solidFill>
                        <a:latin typeface="Ginto Normal" panose="02000005030000020004" pitchFamily="50" charset="0"/>
                      </a:endParaRPr>
                    </a:p>
                  </a:txBody>
                  <a:tcPr marL="112417" marR="112417" marT="56209" marB="56209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200" b="1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Departments: 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2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Faculty/ Academic Divisions,  Pioneer Pantry,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2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Academic Success Center, Library, Athletics, Specialty Programs &amp; Services, Financial Aid, Handshake Career Services, Advisement, Student Conduct, Counseling, Foundation, Institutional Research, Information Technology, Facilities, Faculty, Assessment</a:t>
                      </a:r>
                      <a:endParaRPr lang="en-US" sz="1200" dirty="0">
                        <a:solidFill>
                          <a:srgbClr val="01203F"/>
                        </a:solidFill>
                        <a:latin typeface="Ginto Normal" panose="02000005030000020004" pitchFamily="50" charset="0"/>
                      </a:endParaRPr>
                    </a:p>
                  </a:txBody>
                  <a:tcPr marL="112417" marR="112417" marT="56209" marB="56209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200" b="1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Departments: 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sz="1200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Advisement, Admissions &amp; Records, Business Services, Counseling, Faculty/Academic Divisions, Student Life, Student Activities, Foundation, Marketing, Academic Success Center, Facilities, Faculty, Assessment, Institutional Research, Information Technology</a:t>
                      </a:r>
                      <a:endParaRPr lang="en-US" sz="1200" dirty="0">
                        <a:solidFill>
                          <a:srgbClr val="01203F"/>
                        </a:solidFill>
                        <a:latin typeface="Ginto Normal" panose="02000005030000020004" pitchFamily="50" charset="0"/>
                      </a:endParaRPr>
                    </a:p>
                  </a:txBody>
                  <a:tcPr marL="112417" marR="112417" marT="56209" marB="56209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1084427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7C37BBD0-2A90-46FB-9DEF-F6913F51F941}"/>
              </a:ext>
            </a:extLst>
          </p:cNvPr>
          <p:cNvSpPr txBox="1"/>
          <p:nvPr/>
        </p:nvSpPr>
        <p:spPr>
          <a:xfrm rot="20354985">
            <a:off x="1692608" y="4375497"/>
            <a:ext cx="13022082" cy="4508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700" dirty="0">
                <a:solidFill>
                  <a:schemeClr val="tx1">
                    <a:lumMod val="85000"/>
                    <a:alpha val="38000"/>
                  </a:schemeClr>
                </a:solidFill>
              </a:rPr>
              <a:t>DRAFT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51D7314-94C3-4B24-AC6B-5FE0E996D128}"/>
              </a:ext>
            </a:extLst>
          </p:cNvPr>
          <p:cNvSpPr txBox="1"/>
          <p:nvPr/>
        </p:nvSpPr>
        <p:spPr>
          <a:xfrm>
            <a:off x="15422694" y="11487781"/>
            <a:ext cx="1681084" cy="300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353"/>
              <a:t>Updated 8/18/25</a:t>
            </a:r>
            <a:endParaRPr lang="en-US" sz="1353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9552B064-D596-4D61-9151-53E4D4EA7D57}"/>
              </a:ext>
            </a:extLst>
          </p:cNvPr>
          <p:cNvGrpSpPr/>
          <p:nvPr/>
        </p:nvGrpSpPr>
        <p:grpSpPr>
          <a:xfrm>
            <a:off x="3232283" y="1370715"/>
            <a:ext cx="10484788" cy="325656"/>
            <a:chOff x="3504115" y="1211076"/>
            <a:chExt cx="10484788" cy="325656"/>
          </a:xfrm>
        </p:grpSpPr>
        <p:sp>
          <p:nvSpPr>
            <p:cNvPr id="12" name="Arrow: Right 11">
              <a:extLst>
                <a:ext uri="{FF2B5EF4-FFF2-40B4-BE49-F238E27FC236}">
                  <a16:creationId xmlns:a16="http://schemas.microsoft.com/office/drawing/2014/main" id="{879AEE0C-8D15-4E4F-904B-0CB7FA1B989C}"/>
                </a:ext>
              </a:extLst>
            </p:cNvPr>
            <p:cNvSpPr/>
            <p:nvPr/>
          </p:nvSpPr>
          <p:spPr>
            <a:xfrm>
              <a:off x="3504115" y="1233565"/>
              <a:ext cx="443016" cy="303167"/>
            </a:xfrm>
            <a:prstGeom prst="right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13"/>
            </a:p>
          </p:txBody>
        </p:sp>
        <p:sp>
          <p:nvSpPr>
            <p:cNvPr id="9" name="Arrow: Right 8">
              <a:extLst>
                <a:ext uri="{FF2B5EF4-FFF2-40B4-BE49-F238E27FC236}">
                  <a16:creationId xmlns:a16="http://schemas.microsoft.com/office/drawing/2014/main" id="{E32EF25A-9D16-4EB0-A40C-1197052C6BA4}"/>
                </a:ext>
              </a:extLst>
            </p:cNvPr>
            <p:cNvSpPr/>
            <p:nvPr/>
          </p:nvSpPr>
          <p:spPr>
            <a:xfrm>
              <a:off x="10187723" y="1211079"/>
              <a:ext cx="443016" cy="303167"/>
            </a:xfrm>
            <a:prstGeom prst="right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13"/>
            </a:p>
          </p:txBody>
        </p:sp>
        <p:sp>
          <p:nvSpPr>
            <p:cNvPr id="10" name="Arrow: Right 9">
              <a:extLst>
                <a:ext uri="{FF2B5EF4-FFF2-40B4-BE49-F238E27FC236}">
                  <a16:creationId xmlns:a16="http://schemas.microsoft.com/office/drawing/2014/main" id="{7D8004F3-1B43-466E-BAFF-14C0B592A865}"/>
                </a:ext>
              </a:extLst>
            </p:cNvPr>
            <p:cNvSpPr/>
            <p:nvPr/>
          </p:nvSpPr>
          <p:spPr>
            <a:xfrm>
              <a:off x="6823434" y="1224041"/>
              <a:ext cx="443016" cy="303167"/>
            </a:xfrm>
            <a:prstGeom prst="right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13"/>
            </a:p>
          </p:txBody>
        </p:sp>
        <p:sp>
          <p:nvSpPr>
            <p:cNvPr id="11" name="Arrow: Right 10">
              <a:extLst>
                <a:ext uri="{FF2B5EF4-FFF2-40B4-BE49-F238E27FC236}">
                  <a16:creationId xmlns:a16="http://schemas.microsoft.com/office/drawing/2014/main" id="{0FA8D282-B1C8-48E6-801D-36BC236FC62F}"/>
                </a:ext>
              </a:extLst>
            </p:cNvPr>
            <p:cNvSpPr/>
            <p:nvPr/>
          </p:nvSpPr>
          <p:spPr>
            <a:xfrm>
              <a:off x="13545887" y="1211076"/>
              <a:ext cx="443016" cy="303167"/>
            </a:xfrm>
            <a:prstGeom prst="right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13"/>
            </a:p>
          </p:txBody>
        </p:sp>
      </p:grpSp>
    </p:spTree>
    <p:extLst>
      <p:ext uri="{BB962C8B-B14F-4D97-AF65-F5344CB8AC3E}">
        <p14:creationId xmlns:p14="http://schemas.microsoft.com/office/powerpoint/2010/main" val="26901287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E16BA030-4417-47E0-B905-A60EEFB55E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5674803"/>
              </p:ext>
            </p:extLst>
          </p:nvPr>
        </p:nvGraphicFramePr>
        <p:xfrm>
          <a:off x="307299" y="889683"/>
          <a:ext cx="16766498" cy="10545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9958">
                  <a:extLst>
                    <a:ext uri="{9D8B030D-6E8A-4147-A177-3AD203B41FA5}">
                      <a16:colId xmlns:a16="http://schemas.microsoft.com/office/drawing/2014/main" val="1461514893"/>
                    </a:ext>
                  </a:extLst>
                </a:gridCol>
                <a:gridCol w="3348041">
                  <a:extLst>
                    <a:ext uri="{9D8B030D-6E8A-4147-A177-3AD203B41FA5}">
                      <a16:colId xmlns:a16="http://schemas.microsoft.com/office/drawing/2014/main" val="3788825727"/>
                    </a:ext>
                  </a:extLst>
                </a:gridCol>
                <a:gridCol w="3327817">
                  <a:extLst>
                    <a:ext uri="{9D8B030D-6E8A-4147-A177-3AD203B41FA5}">
                      <a16:colId xmlns:a16="http://schemas.microsoft.com/office/drawing/2014/main" val="3508883680"/>
                    </a:ext>
                  </a:extLst>
                </a:gridCol>
                <a:gridCol w="3267855">
                  <a:extLst>
                    <a:ext uri="{9D8B030D-6E8A-4147-A177-3AD203B41FA5}">
                      <a16:colId xmlns:a16="http://schemas.microsoft.com/office/drawing/2014/main" val="1594972444"/>
                    </a:ext>
                  </a:extLst>
                </a:gridCol>
                <a:gridCol w="3312827">
                  <a:extLst>
                    <a:ext uri="{9D8B030D-6E8A-4147-A177-3AD203B41FA5}">
                      <a16:colId xmlns:a16="http://schemas.microsoft.com/office/drawing/2014/main" val="3196059369"/>
                    </a:ext>
                  </a:extLst>
                </a:gridCol>
              </a:tblGrid>
              <a:tr h="187377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000" b="1" u="heavy" kern="1200" dirty="0">
                          <a:solidFill>
                            <a:schemeClr val="tx1"/>
                          </a:solidFill>
                          <a:effectLst/>
                          <a:latin typeface="Ginto Normal Bold" panose="02000005030000020004" pitchFamily="50" charset="0"/>
                          <a:ea typeface="+mn-ea"/>
                          <a:cs typeface="+mn-cs"/>
                        </a:rPr>
                        <a:t>PRIORITY #1 </a:t>
                      </a:r>
                      <a:r>
                        <a:rPr lang="en-US" sz="2000" b="1" u="heavy" kern="1200" dirty="0">
                          <a:solidFill>
                            <a:schemeClr val="lt1"/>
                          </a:solidFill>
                          <a:effectLst/>
                          <a:latin typeface="Ginto Normal Bold" panose="02000005030000020004" pitchFamily="50" charset="0"/>
                          <a:ea typeface="+mn-ea"/>
                          <a:cs typeface="+mn-cs"/>
                        </a:rPr>
                        <a:t>RECRUITMENT</a:t>
                      </a:r>
                    </a:p>
                    <a:p>
                      <a:pPr marL="228600" marR="0" lvl="0" indent="-228600" algn="l" defTabSz="11241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lphaLcParenR"/>
                        <a:tabLst/>
                        <a:defRPr/>
                      </a:pPr>
                      <a:r>
                        <a:rPr lang="en-US" sz="1200" b="0" u="none" kern="1200" dirty="0">
                          <a:solidFill>
                            <a:schemeClr val="lt1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Increase prospect/leads by 15-20% per year for 3 years.</a:t>
                      </a:r>
                    </a:p>
                    <a:p>
                      <a:pPr marL="228600" marR="0" lvl="0" indent="-228600" algn="l" defTabSz="11241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lphaLcParenR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Reduce the number of days students are placed on hold for high school transcripts, immunization records, college transcripts and/or guided self-placement to an average of 5 days.</a:t>
                      </a:r>
                      <a:endParaRPr lang="en-US" sz="1200" b="0" u="none" kern="1200" dirty="0">
                        <a:solidFill>
                          <a:schemeClr val="lt1"/>
                        </a:solidFill>
                        <a:effectLst/>
                        <a:latin typeface="Ginto Normal" panose="02000005030000020004" pitchFamily="50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124126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u="none" kern="1200" dirty="0">
                        <a:solidFill>
                          <a:schemeClr val="lt1"/>
                        </a:solidFill>
                        <a:effectLst/>
                        <a:latin typeface="Ginto Normal" panose="02000005030000020004" pitchFamily="50" charset="0"/>
                        <a:ea typeface="+mn-ea"/>
                        <a:cs typeface="+mn-cs"/>
                      </a:endParaRPr>
                    </a:p>
                  </a:txBody>
                  <a:tcPr marL="112417" marR="112417" marT="56209" marB="56209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344D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000" b="1" u="heavy" kern="1200" dirty="0">
                          <a:solidFill>
                            <a:schemeClr val="lt1"/>
                          </a:solidFill>
                          <a:effectLst/>
                          <a:latin typeface="Ginto Normal Bold" panose="02000005030000020004" pitchFamily="50" charset="0"/>
                          <a:ea typeface="+mn-ea"/>
                          <a:cs typeface="+mn-cs"/>
                        </a:rPr>
                        <a:t>PRIORITY #2 ENROLLMENT</a:t>
                      </a:r>
                    </a:p>
                    <a:p>
                      <a:pPr marL="0" marR="0" lvl="0" indent="0" algn="l" defTabSz="11241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none" kern="1200" dirty="0">
                          <a:solidFill>
                            <a:schemeClr val="lt1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a) Increase enrollment by 10% growth each year for 3 years.</a:t>
                      </a:r>
                    </a:p>
                  </a:txBody>
                  <a:tcPr marL="112417" marR="112417" marT="56209" marB="562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344D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000" b="1" u="heavy" kern="1200" dirty="0">
                          <a:solidFill>
                            <a:schemeClr val="lt1"/>
                          </a:solidFill>
                          <a:effectLst/>
                          <a:latin typeface="Ginto Normal Bold" panose="02000005030000020004" pitchFamily="50" charset="0"/>
                          <a:ea typeface="+mn-ea"/>
                          <a:cs typeface="+mn-cs"/>
                        </a:rPr>
                        <a:t>PRIORITY #3 ENGAGEMENT</a:t>
                      </a:r>
                    </a:p>
                    <a:p>
                      <a:pPr marL="228600" marR="0" lvl="0" indent="-228600" algn="l" defTabSz="11241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lphaLcParenR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Increase the score on Engaged Learning (SENSE) by __ point every two years.</a:t>
                      </a:r>
                    </a:p>
                    <a:p>
                      <a:pPr marL="847813" marR="0" lvl="1" indent="-285750" algn="l" defTabSz="11241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LcPeriod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Northland 2024 = 48.9</a:t>
                      </a:r>
                    </a:p>
                    <a:p>
                      <a:pPr marL="847813" marR="0" lvl="1" indent="-285750" algn="l" defTabSz="11241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LcPeriod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Top 10% of Cohort = 64.5</a:t>
                      </a:r>
                    </a:p>
                    <a:p>
                      <a:pPr marL="285750" marR="0" lvl="0" indent="-285750" algn="l" defTabSz="11241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lphaLcParenR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Increase the score on Early Connections (SENSE) by 3 points every two years.</a:t>
                      </a:r>
                    </a:p>
                    <a:p>
                      <a:pPr marL="847813" marR="0" lvl="1" indent="-285750" algn="l" defTabSz="11241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lphaLcParenR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Northland 2024 = 58.8</a:t>
                      </a:r>
                    </a:p>
                    <a:p>
                      <a:pPr marL="847813" marR="0" lvl="1" indent="-285750" algn="l" defTabSz="11241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lphaLcParenR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Top 10% of Cohort = 69.2</a:t>
                      </a:r>
                    </a:p>
                    <a:p>
                      <a:pPr marL="228600" indent="-228600" algn="l">
                        <a:lnSpc>
                          <a:spcPct val="100000"/>
                        </a:lnSpc>
                        <a:buAutoNum type="alphaLcParenR"/>
                      </a:pPr>
                      <a:endParaRPr lang="en-US" sz="1200" b="0" u="none" kern="1200" dirty="0">
                        <a:solidFill>
                          <a:schemeClr val="lt1"/>
                        </a:solidFill>
                        <a:effectLst/>
                        <a:latin typeface="Ginto Normal" panose="02000005030000020004" pitchFamily="50" charset="0"/>
                        <a:ea typeface="+mn-ea"/>
                        <a:cs typeface="+mn-cs"/>
                      </a:endParaRPr>
                    </a:p>
                  </a:txBody>
                  <a:tcPr marL="112417" marR="112417" marT="56209" marB="562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344D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000" b="1" u="heavy" kern="1200" dirty="0">
                          <a:solidFill>
                            <a:schemeClr val="lt1"/>
                          </a:solidFill>
                          <a:effectLst/>
                          <a:latin typeface="Ginto Normal Bold" panose="02000005030000020004" pitchFamily="50" charset="0"/>
                          <a:ea typeface="+mn-ea"/>
                          <a:cs typeface="+mn-cs"/>
                        </a:rPr>
                        <a:t>PRIORITY #4 PERSISTENCE</a:t>
                      </a:r>
                    </a:p>
                    <a:p>
                      <a:pPr marL="228600" marR="0" lvl="0" indent="-228600" algn="l" defTabSz="11241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lphaLcParenR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Increase the second-year fall student persistence rates by 2% each year for all students over the next 5 years.</a:t>
                      </a:r>
                    </a:p>
                    <a:p>
                      <a:pPr marL="228600" marR="0" lvl="0" indent="-228600" algn="l" defTabSz="11241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lphaLcParenR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Close the gap differential for second year fall student persistence and completion rates for students of color and white students by 2% per year over the next 5 years.</a:t>
                      </a:r>
                      <a:endParaRPr kumimoji="0" lang="en-US" sz="15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Ginto Normal Bold" panose="02000005030000020004" pitchFamily="50" charset="0"/>
                        <a:ea typeface="+mn-ea"/>
                        <a:cs typeface="+mn-cs"/>
                      </a:endParaRPr>
                    </a:p>
                  </a:txBody>
                  <a:tcPr marL="112417" marR="112417" marT="56209" marB="562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344D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b="1" u="heavy" kern="1200" dirty="0">
                          <a:solidFill>
                            <a:schemeClr val="lt1"/>
                          </a:solidFill>
                          <a:effectLst/>
                          <a:latin typeface="Ginto Normal Bold" panose="02000005030000020004" pitchFamily="50" charset="0"/>
                          <a:ea typeface="+mn-ea"/>
                          <a:cs typeface="+mn-cs"/>
                        </a:rPr>
                        <a:t>PRIORITY #5 GOAL COMPLETION</a:t>
                      </a:r>
                    </a:p>
                    <a:p>
                      <a:pPr marL="228600" marR="0" lvl="0" indent="-228600" algn="l" defTabSz="11241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lphaLcParenR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) Increase full and part-time student completion rates (3 -and 6-year rates) by 2% each year for the next 5 years.</a:t>
                      </a:r>
                    </a:p>
                    <a:p>
                      <a:pPr marL="228600" indent="-228600" algn="l">
                        <a:lnSpc>
                          <a:spcPct val="100000"/>
                        </a:lnSpc>
                        <a:buAutoNum type="alphaLcParenR"/>
                      </a:pPr>
                      <a:endParaRPr lang="en-US" sz="1200" b="0" dirty="0">
                        <a:latin typeface="Ginto Normal" panose="02000005030000020004" pitchFamily="50" charset="0"/>
                      </a:endParaRPr>
                    </a:p>
                  </a:txBody>
                  <a:tcPr marL="112417" marR="112417" marT="56209" marB="562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344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3271389"/>
                  </a:ext>
                </a:extLst>
              </a:tr>
              <a:tr h="5250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1" i="1" kern="1200" dirty="0">
                        <a:solidFill>
                          <a:srgbClr val="01203F"/>
                        </a:solidFill>
                        <a:effectLst/>
                        <a:latin typeface="Ginto Normal" panose="02000005030000020004" pitchFamily="50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1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2025-2026 Organizational Priorities</a:t>
                      </a:r>
                      <a:endParaRPr lang="en-US" sz="2000" b="1" dirty="0">
                        <a:solidFill>
                          <a:srgbClr val="01203F"/>
                        </a:solidFill>
                        <a:latin typeface="Ginto Normal" panose="02000005030000020004" pitchFamily="50" charset="0"/>
                      </a:endParaRPr>
                    </a:p>
                  </a:txBody>
                  <a:tcPr marL="112417" marR="112417" marT="56209" marB="56209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BA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1" i="1" kern="1200" dirty="0">
                        <a:solidFill>
                          <a:srgbClr val="01203F"/>
                        </a:solidFill>
                        <a:effectLst/>
                        <a:latin typeface="Ginto Normal" panose="02000005030000020004" pitchFamily="50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1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2025-2026 Organizational Priorities</a:t>
                      </a:r>
                      <a:endParaRPr lang="en-US" sz="2000" b="1" dirty="0">
                        <a:solidFill>
                          <a:srgbClr val="01203F"/>
                        </a:solidFill>
                        <a:latin typeface="Ginto Normal" panose="02000005030000020004" pitchFamily="50" charset="0"/>
                      </a:endParaRPr>
                    </a:p>
                  </a:txBody>
                  <a:tcPr marL="112417" marR="112417" marT="56209" marB="562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BA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1" i="1" kern="1200" dirty="0">
                        <a:solidFill>
                          <a:srgbClr val="01203F"/>
                        </a:solidFill>
                        <a:effectLst/>
                        <a:latin typeface="Ginto Normal" panose="02000005030000020004" pitchFamily="50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1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2025-2026 Organizational Priorities</a:t>
                      </a:r>
                      <a:endParaRPr lang="en-US" sz="2000" b="1" dirty="0">
                        <a:solidFill>
                          <a:srgbClr val="01203F"/>
                        </a:solidFill>
                        <a:latin typeface="Ginto Normal" panose="02000005030000020004" pitchFamily="50" charset="0"/>
                      </a:endParaRPr>
                    </a:p>
                  </a:txBody>
                  <a:tcPr marL="112417" marR="112417" marT="56209" marB="562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BA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1" i="1" kern="1200" dirty="0">
                        <a:solidFill>
                          <a:srgbClr val="01203F"/>
                        </a:solidFill>
                        <a:effectLst/>
                        <a:latin typeface="Ginto Normal" panose="02000005030000020004" pitchFamily="50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1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2025-2026 Organizational Priorities</a:t>
                      </a:r>
                      <a:endParaRPr lang="en-US" sz="2000" b="1" dirty="0">
                        <a:solidFill>
                          <a:srgbClr val="01203F"/>
                        </a:solidFill>
                        <a:latin typeface="Ginto Normal" panose="02000005030000020004" pitchFamily="50" charset="0"/>
                      </a:endParaRPr>
                    </a:p>
                  </a:txBody>
                  <a:tcPr marL="112417" marR="112417" marT="56209" marB="562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BA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1" i="1" kern="1200" dirty="0">
                        <a:solidFill>
                          <a:srgbClr val="01203F"/>
                        </a:solidFill>
                        <a:effectLst/>
                        <a:latin typeface="Ginto Normal" panose="02000005030000020004" pitchFamily="50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1" kern="1200" dirty="0">
                          <a:solidFill>
                            <a:srgbClr val="01203F"/>
                          </a:solidFill>
                          <a:effectLst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2025-2026 Organizational Priorities</a:t>
                      </a:r>
                      <a:endParaRPr lang="en-US" sz="2000" b="1" dirty="0">
                        <a:solidFill>
                          <a:srgbClr val="01203F"/>
                        </a:solidFill>
                        <a:latin typeface="Ginto Normal" panose="02000005030000020004" pitchFamily="50" charset="0"/>
                      </a:endParaRPr>
                    </a:p>
                  </a:txBody>
                  <a:tcPr marL="112417" marR="112417" marT="56209" marB="562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BA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3639381"/>
                  </a:ext>
                </a:extLst>
              </a:tr>
              <a:tr h="2098623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n-US" sz="1200" b="1" kern="100" dirty="0">
                          <a:solidFill>
                            <a:srgbClr val="FF0000"/>
                          </a:solidFill>
                          <a:effectLst/>
                          <a:latin typeface="Ginto Normal" panose="02000005030000020004" pitchFamily="50" charset="0"/>
                          <a:ea typeface="Aptos"/>
                          <a:cs typeface="Times New Roman" panose="02020603050405020304" pitchFamily="18" charset="0"/>
                        </a:rPr>
                        <a:t>Expand the digital ecosystem (website, socials, virtual reality tours, etc.) to increase student engagement. (Lead – Chad Sperling)</a:t>
                      </a:r>
                    </a:p>
                    <a:p>
                      <a:pPr marL="342900" marR="0" lvl="0" indent="-342900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n-US" sz="1200" b="1" kern="100" dirty="0">
                          <a:solidFill>
                            <a:srgbClr val="FF0000"/>
                          </a:solidFill>
                          <a:effectLst/>
                          <a:latin typeface="Ginto Normal" panose="02000005030000020004" pitchFamily="50" charset="0"/>
                          <a:ea typeface="Aptos"/>
                          <a:cs typeface="Times New Roman" panose="02020603050405020304" pitchFamily="18" charset="0"/>
                        </a:rPr>
                        <a:t>Implement Northland CRM Salesforce and a student life-cycle communication plan that maximizes the use of this CRM. (Lead:  Stacey Hron)</a:t>
                      </a: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n-US" sz="1200" b="1" kern="100" dirty="0">
                          <a:solidFill>
                            <a:srgbClr val="FF0000"/>
                          </a:solidFill>
                          <a:effectLst/>
                          <a:latin typeface="Ginto Normal" panose="02000005030000020004" pitchFamily="50" charset="0"/>
                          <a:ea typeface="Aptos"/>
                          <a:cs typeface="Times New Roman" panose="02020603050405020304" pitchFamily="18" charset="0"/>
                        </a:rPr>
                        <a:t>Review and improve the class offerings and college/campus schedule mix to create a class schedule that allows students to complete in a timely manner. (Lead – Joseph Agbeko)</a:t>
                      </a:r>
                    </a:p>
                    <a:p>
                      <a:pPr marL="342900" marR="0" lvl="0" indent="-342900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n-US" sz="1200" b="1" kern="100" dirty="0">
                          <a:solidFill>
                            <a:srgbClr val="FF0000"/>
                          </a:solidFill>
                          <a:effectLst/>
                          <a:latin typeface="Ginto Normal" panose="02000005030000020004" pitchFamily="50" charset="0"/>
                          <a:ea typeface="Aptos"/>
                          <a:cs typeface="Times New Roman" panose="02020603050405020304" pitchFamily="18" charset="0"/>
                        </a:rPr>
                        <a:t>Increase enrollment in low-enrolled programs, that are high cost and above the </a:t>
                      </a:r>
                      <a:r>
                        <a:rPr lang="en-US" sz="1200" b="1" kern="100" dirty="0" err="1">
                          <a:solidFill>
                            <a:srgbClr val="FF0000"/>
                          </a:solidFill>
                          <a:effectLst/>
                          <a:latin typeface="Ginto Normal" panose="02000005030000020004" pitchFamily="50" charset="0"/>
                          <a:ea typeface="Aptos"/>
                          <a:cs typeface="Times New Roman" panose="02020603050405020304" pitchFamily="18" charset="0"/>
                        </a:rPr>
                        <a:t>Minn</a:t>
                      </a:r>
                      <a:r>
                        <a:rPr lang="en-US" sz="1200" b="1" kern="100" dirty="0">
                          <a:solidFill>
                            <a:srgbClr val="FF0000"/>
                          </a:solidFill>
                          <a:effectLst/>
                          <a:latin typeface="Ginto Normal" panose="02000005030000020004" pitchFamily="50" charset="0"/>
                          <a:ea typeface="Aptos"/>
                          <a:cs typeface="Times New Roman" panose="02020603050405020304" pitchFamily="18" charset="0"/>
                        </a:rPr>
                        <a:t> State 110% instructional cost formula reimbursement, so Northland can effectively compete for instructional allocation resources into the future. (Lead – John Fields)</a:t>
                      </a: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l" defTabSz="1124126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lang="en-US" sz="1200" b="1" kern="100" dirty="0">
                          <a:solidFill>
                            <a:srgbClr val="FF0000"/>
                          </a:solidFill>
                          <a:effectLst/>
                          <a:latin typeface="Ginto Normal" panose="02000005030000020004" pitchFamily="50" charset="0"/>
                          <a:ea typeface="Aptos"/>
                          <a:cs typeface="Times New Roman" panose="02020603050405020304" pitchFamily="18" charset="0"/>
                        </a:rPr>
                        <a:t>Connect students to College Services and Events.  (Co-Leads – CTE Dean and Mahogany Morrison)</a:t>
                      </a:r>
                    </a:p>
                    <a:p>
                      <a:pPr>
                        <a:lnSpc>
                          <a:spcPct val="114000"/>
                        </a:lnSpc>
                      </a:pP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</a:pP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</a:pP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9294469"/>
                  </a:ext>
                </a:extLst>
              </a:tr>
              <a:tr h="463726"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</a:pPr>
                      <a:endParaRPr lang="en-US" sz="600" b="1" i="1" dirty="0">
                        <a:solidFill>
                          <a:schemeClr val="bg2">
                            <a:lumMod val="75000"/>
                            <a:lumOff val="25000"/>
                          </a:schemeClr>
                        </a:solidFill>
                        <a:latin typeface="Ginto Normal" panose="02000005030000020004" pitchFamily="50" charset="0"/>
                      </a:endParaRPr>
                    </a:p>
                    <a:p>
                      <a:pPr algn="ctr">
                        <a:lnSpc>
                          <a:spcPct val="114000"/>
                        </a:lnSpc>
                      </a:pPr>
                      <a:r>
                        <a:rPr lang="en-US" sz="1600" b="1" i="1" dirty="0">
                          <a:solidFill>
                            <a:schemeClr val="bg2">
                              <a:lumMod val="75000"/>
                              <a:lumOff val="25000"/>
                            </a:schemeClr>
                          </a:solidFill>
                          <a:latin typeface="Ginto Normal" panose="02000005030000020004" pitchFamily="50" charset="0"/>
                        </a:rPr>
                        <a:t>Other Key Initiatives – for departments to invest time and talent</a:t>
                      </a: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BAC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</a:pPr>
                      <a:endParaRPr lang="en-US" sz="600" b="1" i="1" dirty="0">
                        <a:solidFill>
                          <a:schemeClr val="bg2">
                            <a:lumMod val="75000"/>
                            <a:lumOff val="25000"/>
                          </a:schemeClr>
                        </a:solidFill>
                        <a:latin typeface="Ginto Normal" panose="02000005030000020004" pitchFamily="50" charset="0"/>
                      </a:endParaRPr>
                    </a:p>
                    <a:p>
                      <a:pPr marL="0" marR="0" lvl="0" indent="0" algn="ctr" defTabSz="11241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1" dirty="0">
                          <a:solidFill>
                            <a:schemeClr val="bg2">
                              <a:lumMod val="75000"/>
                              <a:lumOff val="25000"/>
                            </a:schemeClr>
                          </a:solidFill>
                          <a:latin typeface="Ginto Normal" panose="02000005030000020004" pitchFamily="50" charset="0"/>
                        </a:rPr>
                        <a:t>Other Key Initiatives – for departments to invest time and talent</a:t>
                      </a: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BAC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</a:pPr>
                      <a:endParaRPr lang="en-US" sz="600" b="1" i="1" dirty="0">
                        <a:solidFill>
                          <a:schemeClr val="bg2">
                            <a:lumMod val="75000"/>
                            <a:lumOff val="25000"/>
                          </a:schemeClr>
                        </a:solidFill>
                        <a:latin typeface="Ginto Normal" panose="02000005030000020004" pitchFamily="50" charset="0"/>
                      </a:endParaRPr>
                    </a:p>
                    <a:p>
                      <a:pPr algn="ctr">
                        <a:lnSpc>
                          <a:spcPct val="114000"/>
                        </a:lnSpc>
                      </a:pPr>
                      <a:r>
                        <a:rPr lang="en-US" sz="1600" b="1" i="1" dirty="0">
                          <a:solidFill>
                            <a:schemeClr val="bg2">
                              <a:lumMod val="75000"/>
                              <a:lumOff val="25000"/>
                            </a:schemeClr>
                          </a:solidFill>
                          <a:latin typeface="Ginto Normal" panose="02000005030000020004" pitchFamily="50" charset="0"/>
                        </a:rPr>
                        <a:t>Other Key Initiatives </a:t>
                      </a:r>
                      <a:r>
                        <a:rPr kumimoji="0" lang="en-US" sz="16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3F">
                              <a:lumMod val="75000"/>
                              <a:lumOff val="25000"/>
                            </a:srgbClr>
                          </a:solidFill>
                          <a:effectLst/>
                          <a:uLnTx/>
                          <a:uFillTx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– for departments to invest time and talent</a:t>
                      </a:r>
                      <a:endParaRPr lang="en-US" sz="2400" b="1" i="1" dirty="0">
                        <a:solidFill>
                          <a:schemeClr val="bg2">
                            <a:lumMod val="75000"/>
                            <a:lumOff val="25000"/>
                          </a:schemeClr>
                        </a:solidFill>
                        <a:latin typeface="Ginto Normal" panose="02000005030000020004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BAC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</a:pPr>
                      <a:endParaRPr lang="en-US" sz="600" b="1" i="1" dirty="0">
                        <a:solidFill>
                          <a:schemeClr val="bg2">
                            <a:lumMod val="75000"/>
                            <a:lumOff val="25000"/>
                          </a:schemeClr>
                        </a:solidFill>
                        <a:latin typeface="Ginto Normal" panose="02000005030000020004" pitchFamily="50" charset="0"/>
                      </a:endParaRPr>
                    </a:p>
                    <a:p>
                      <a:pPr algn="ctr">
                        <a:lnSpc>
                          <a:spcPct val="114000"/>
                        </a:lnSpc>
                      </a:pPr>
                      <a:r>
                        <a:rPr lang="en-US" sz="1600" b="1" i="1" dirty="0">
                          <a:solidFill>
                            <a:schemeClr val="bg2">
                              <a:lumMod val="75000"/>
                              <a:lumOff val="25000"/>
                            </a:schemeClr>
                          </a:solidFill>
                          <a:latin typeface="Ginto Normal" panose="02000005030000020004" pitchFamily="50" charset="0"/>
                        </a:rPr>
                        <a:t>Other Key Initiatives </a:t>
                      </a:r>
                      <a:r>
                        <a:rPr kumimoji="0" lang="en-US" sz="16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3F">
                              <a:lumMod val="75000"/>
                              <a:lumOff val="25000"/>
                            </a:srgbClr>
                          </a:solidFill>
                          <a:effectLst/>
                          <a:uLnTx/>
                          <a:uFillTx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– for departments to invest time and talent</a:t>
                      </a:r>
                      <a:endParaRPr lang="en-US" sz="2400" b="1" i="1" dirty="0">
                        <a:solidFill>
                          <a:schemeClr val="bg2">
                            <a:lumMod val="75000"/>
                            <a:lumOff val="25000"/>
                          </a:schemeClr>
                        </a:solidFill>
                        <a:latin typeface="Ginto Normal" panose="02000005030000020004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BAC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</a:pPr>
                      <a:endParaRPr lang="en-US" sz="600" b="1" i="1" dirty="0">
                        <a:solidFill>
                          <a:schemeClr val="bg2">
                            <a:lumMod val="75000"/>
                            <a:lumOff val="25000"/>
                          </a:schemeClr>
                        </a:solidFill>
                        <a:latin typeface="Ginto Normal" panose="02000005030000020004" pitchFamily="50" charset="0"/>
                      </a:endParaRPr>
                    </a:p>
                    <a:p>
                      <a:pPr algn="ctr">
                        <a:lnSpc>
                          <a:spcPct val="114000"/>
                        </a:lnSpc>
                      </a:pPr>
                      <a:r>
                        <a:rPr lang="en-US" sz="1600" b="1" i="1" dirty="0">
                          <a:solidFill>
                            <a:schemeClr val="bg2">
                              <a:lumMod val="75000"/>
                              <a:lumOff val="25000"/>
                            </a:schemeClr>
                          </a:solidFill>
                          <a:latin typeface="Ginto Normal" panose="02000005030000020004" pitchFamily="50" charset="0"/>
                        </a:rPr>
                        <a:t>Other Key Initiatives </a:t>
                      </a:r>
                      <a:r>
                        <a:rPr kumimoji="0" lang="en-US" sz="16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3F">
                              <a:lumMod val="75000"/>
                              <a:lumOff val="25000"/>
                            </a:srgbClr>
                          </a:solidFill>
                          <a:effectLst/>
                          <a:uLnTx/>
                          <a:uFillTx/>
                          <a:latin typeface="Ginto Normal" panose="02000005030000020004" pitchFamily="50" charset="0"/>
                          <a:ea typeface="+mn-ea"/>
                          <a:cs typeface="+mn-cs"/>
                        </a:rPr>
                        <a:t>– for departments to invest time and talent</a:t>
                      </a:r>
                      <a:endParaRPr lang="en-US" sz="2400" b="1" i="1" dirty="0">
                        <a:solidFill>
                          <a:schemeClr val="bg2">
                            <a:lumMod val="75000"/>
                            <a:lumOff val="25000"/>
                          </a:schemeClr>
                        </a:solidFill>
                        <a:latin typeface="Ginto Normal" panose="02000005030000020004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BA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3972401"/>
                  </a:ext>
                </a:extLst>
              </a:tr>
              <a:tr h="2098623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n-US" sz="1200" b="0" kern="100" dirty="0">
                          <a:solidFill>
                            <a:schemeClr val="bg1"/>
                          </a:solidFill>
                          <a:effectLst/>
                          <a:latin typeface="Ginto Normal" panose="02000005030000020004" pitchFamily="50" charset="0"/>
                          <a:ea typeface="Aptos"/>
                          <a:cs typeface="Times New Roman" panose="02020603050405020304" pitchFamily="18" charset="0"/>
                        </a:rPr>
                        <a:t>Establish targeted recruiting strategies and develop and implement a unified recruiting plan where everyone is integrated/involved.</a:t>
                      </a:r>
                    </a:p>
                    <a:p>
                      <a:pPr marL="742950" marR="0" lvl="1" indent="-285750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b="0" kern="100" dirty="0">
                          <a:solidFill>
                            <a:schemeClr val="bg1"/>
                          </a:solidFill>
                          <a:effectLst/>
                          <a:latin typeface="Ginto Normal" panose="02000005030000020004" pitchFamily="50" charset="0"/>
                          <a:ea typeface="Aptos"/>
                          <a:cs typeface="Times New Roman" panose="02020603050405020304" pitchFamily="18" charset="0"/>
                        </a:rPr>
                        <a:t>Utilize Salesforce (CRM) to manage prospects leads.</a:t>
                      </a:r>
                    </a:p>
                    <a:p>
                      <a:pPr marL="742950" marR="0" lvl="1" indent="-285750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b="0" kern="100" dirty="0">
                          <a:solidFill>
                            <a:schemeClr val="bg1"/>
                          </a:solidFill>
                          <a:effectLst/>
                          <a:latin typeface="Ginto Normal" panose="02000005030000020004" pitchFamily="50" charset="0"/>
                          <a:ea typeface="Aptos"/>
                          <a:cs typeface="Times New Roman" panose="02020603050405020304" pitchFamily="18" charset="0"/>
                        </a:rPr>
                        <a:t>Expand scholarship strategy </a:t>
                      </a:r>
                      <a:r>
                        <a:rPr lang="en-US" sz="1200" b="0" kern="100" dirty="0">
                          <a:effectLst/>
                          <a:latin typeface="Ginto Normal" panose="02000005030000020004" pitchFamily="50" charset="0"/>
                          <a:ea typeface="Aptos"/>
                          <a:cs typeface="Times New Roman" panose="02020603050405020304" pitchFamily="18" charset="0"/>
                        </a:rPr>
                        <a:t>(timing, options)</a:t>
                      </a:r>
                    </a:p>
                    <a:p>
                      <a:pPr marL="742950" marR="0" lvl="1" indent="-285750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b="0" kern="100" dirty="0">
                          <a:effectLst/>
                          <a:latin typeface="Ginto Normal" panose="02000005030000020004" pitchFamily="50" charset="0"/>
                          <a:ea typeface="Aptos"/>
                          <a:cs typeface="Times New Roman" panose="02020603050405020304" pitchFamily="18" charset="0"/>
                        </a:rPr>
                        <a:t>Recruit international students.</a:t>
                      </a:r>
                    </a:p>
                    <a:p>
                      <a:pPr marL="342900" marR="0" lvl="0" indent="-342900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n-US" sz="1200" b="0" kern="100" dirty="0">
                          <a:effectLst/>
                          <a:latin typeface="Ginto Normal" panose="02000005030000020004" pitchFamily="50" charset="0"/>
                          <a:ea typeface="Aptos"/>
                          <a:cs typeface="Times New Roman" panose="02020603050405020304" pitchFamily="18" charset="0"/>
                        </a:rPr>
                        <a:t>Rebuild partnerships with K-12, Higher Education, Business and Industry.</a:t>
                      </a:r>
                    </a:p>
                    <a:p>
                      <a:pPr marL="742950" marR="0" lvl="1" indent="-285750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b="0" kern="100" dirty="0">
                          <a:effectLst/>
                          <a:latin typeface="Ginto Normal" panose="02000005030000020004" pitchFamily="50" charset="0"/>
                          <a:ea typeface="Aptos"/>
                          <a:cs typeface="Times New Roman" panose="02020603050405020304" pitchFamily="18" charset="0"/>
                        </a:rPr>
                        <a:t>Develop a strategy to recruit students who leave UND</a:t>
                      </a:r>
                    </a:p>
                    <a:p>
                      <a:pPr marL="742950" marR="0" lvl="1" indent="-285750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b="0" kern="100" dirty="0">
                          <a:effectLst/>
                          <a:latin typeface="Ginto Normal" panose="02000005030000020004" pitchFamily="50" charset="0"/>
                          <a:ea typeface="Aptos"/>
                          <a:cs typeface="Times New Roman" panose="02020603050405020304" pitchFamily="18" charset="0"/>
                        </a:rPr>
                        <a:t>Create a focus on working adults: Grand Forks Air Force Base/other Military/etc.</a:t>
                      </a:r>
                    </a:p>
                    <a:p>
                      <a:pPr marL="342900" marR="0" lvl="0" indent="-342900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n-US" sz="1200" b="0" kern="100" dirty="0">
                          <a:effectLst/>
                          <a:latin typeface="Ginto Normal" panose="02000005030000020004" pitchFamily="50" charset="0"/>
                          <a:ea typeface="Aptos"/>
                          <a:cs typeface="Times New Roman" panose="02020603050405020304" pitchFamily="18" charset="0"/>
                        </a:rPr>
                        <a:t>Leverage connections in Online College in the High School (OCHS) and Post-Secondary Education Opportunities (PSEO) to increase enrollment post high-school graduation.</a:t>
                      </a:r>
                    </a:p>
                  </a:txBody>
                  <a:tcPr marL="112417" marR="112417" marT="56209" marB="56209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n-US" sz="1200" kern="100" dirty="0">
                          <a:effectLst/>
                          <a:latin typeface="Ginto Normal" panose="02000005030000020004" pitchFamily="50" charset="0"/>
                          <a:ea typeface="Aptos"/>
                          <a:cs typeface="Times New Roman" panose="02020603050405020304" pitchFamily="18" charset="0"/>
                        </a:rPr>
                        <a:t>Implement credit for prior learning as a strategy to grow enrollment. </a:t>
                      </a:r>
                    </a:p>
                    <a:p>
                      <a:pPr marL="342900" marR="0" lvl="0" indent="-342900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n-US" sz="1200" kern="100" dirty="0">
                          <a:effectLst/>
                          <a:latin typeface="Ginto Normal" panose="02000005030000020004" pitchFamily="50" charset="0"/>
                          <a:ea typeface="Aptos"/>
                          <a:cs typeface="Times New Roman" panose="02020603050405020304" pitchFamily="18" charset="0"/>
                        </a:rPr>
                        <a:t>Review and communicate current academic programs and research new program opportunities.</a:t>
                      </a:r>
                    </a:p>
                  </a:txBody>
                  <a:tcPr marL="112417" marR="112417" marT="56209" marB="56209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465138" marR="0" lvl="1" indent="-344488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n-US" sz="1200" kern="100" dirty="0">
                          <a:effectLst/>
                          <a:latin typeface="Ginto Normal" panose="02000005030000020004" pitchFamily="50" charset="0"/>
                          <a:ea typeface="Aptos"/>
                          <a:cs typeface="Times New Roman" panose="02020603050405020304" pitchFamily="18" charset="0"/>
                        </a:rPr>
                        <a:t>Grow and develop a pool of engaged part time and adjunct faculty.</a:t>
                      </a:r>
                    </a:p>
                    <a:p>
                      <a:pPr marL="465138" marR="0" lvl="1" indent="-344488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n-US" sz="1200" kern="100" dirty="0">
                          <a:effectLst/>
                          <a:latin typeface="Ginto Normal" panose="02000005030000020004" pitchFamily="50" charset="0"/>
                          <a:ea typeface="Aptos"/>
                          <a:cs typeface="Times New Roman" panose="02020603050405020304" pitchFamily="18" charset="0"/>
                        </a:rPr>
                        <a:t>Grow athletic programs to grow FYE.</a:t>
                      </a:r>
                    </a:p>
                    <a:p>
                      <a:pPr marL="465138" marR="0" lvl="1" indent="-344488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n-US" sz="1200" kern="100" dirty="0">
                          <a:effectLst/>
                          <a:latin typeface="Ginto Normal" panose="02000005030000020004" pitchFamily="50" charset="0"/>
                          <a:ea typeface="Aptos"/>
                          <a:cs typeface="Times New Roman" panose="02020603050405020304" pitchFamily="18" charset="0"/>
                        </a:rPr>
                        <a:t>Leverage the opportunities in the communities that we serve.</a:t>
                      </a:r>
                    </a:p>
                  </a:txBody>
                  <a:tcPr marL="112417" marR="112417" marT="56209" marB="56209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1124126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lang="en-US" sz="1200" kern="100" dirty="0">
                          <a:effectLst/>
                          <a:latin typeface="Ginto Normal" panose="02000005030000020004" pitchFamily="50" charset="0"/>
                          <a:ea typeface="Aptos"/>
                          <a:cs typeface="Times New Roman" panose="02020603050405020304" pitchFamily="18" charset="0"/>
                        </a:rPr>
                        <a:t>Expand student life opportunities and create a “college experience” for students.</a:t>
                      </a:r>
                    </a:p>
                    <a:p>
                      <a:pPr marL="342900" marR="0" lvl="0" indent="-342900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n-US" sz="1200" kern="100" dirty="0">
                          <a:effectLst/>
                          <a:latin typeface="Ginto Normal" panose="02000005030000020004" pitchFamily="50" charset="0"/>
                          <a:ea typeface="Aptos"/>
                          <a:cs typeface="Times New Roman" panose="02020603050405020304" pitchFamily="18" charset="0"/>
                        </a:rPr>
                        <a:t>Meet students’ basic needs: food banks, clothing, winter wear, etc.</a:t>
                      </a:r>
                    </a:p>
                    <a:p>
                      <a:pPr marL="342900" marR="0" lvl="0" indent="-342900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n-US" sz="1200" kern="100" dirty="0">
                          <a:effectLst/>
                          <a:latin typeface="Ginto Normal" panose="02000005030000020004" pitchFamily="50" charset="0"/>
                          <a:ea typeface="Aptos"/>
                          <a:cs typeface="Times New Roman" panose="02020603050405020304" pitchFamily="18" charset="0"/>
                        </a:rPr>
                        <a:t>Expand scholarship strategies (timing, increase amount, and options for all students).</a:t>
                      </a:r>
                    </a:p>
                  </a:txBody>
                  <a:tcPr marL="112417" marR="112417" marT="56209" marB="56209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l" defTabSz="1124126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lang="en-US" sz="1200" kern="100" dirty="0">
                          <a:effectLst/>
                          <a:latin typeface="Ginto Normal" panose="02000005030000020004" pitchFamily="50" charset="0"/>
                          <a:ea typeface="Aptos"/>
                          <a:cs typeface="Times New Roman" panose="02020603050405020304" pitchFamily="18" charset="0"/>
                        </a:rPr>
                        <a:t>Expand higher education partnerships (BSU, MSUM, UND plus others) </a:t>
                      </a:r>
                    </a:p>
                    <a:p>
                      <a:pPr marL="228600" marR="0" lvl="0" indent="-228600" algn="l" defTabSz="1124126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lang="en-US" sz="1200" kern="100" dirty="0">
                          <a:effectLst/>
                          <a:latin typeface="Ginto Normal" panose="02000005030000020004" pitchFamily="50" charset="0"/>
                          <a:ea typeface="Aptos"/>
                          <a:cs typeface="Times New Roman" panose="02020603050405020304" pitchFamily="18" charset="0"/>
                        </a:rPr>
                        <a:t>Strengthen partnerships with employers and our internal communication system about these success stories.</a:t>
                      </a:r>
                    </a:p>
                    <a:p>
                      <a:pPr marL="228600" marR="0" lvl="0" indent="-228600" algn="l" defTabSz="1124126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lang="en-US" sz="1200" kern="100" dirty="0">
                          <a:effectLst/>
                          <a:latin typeface="Ginto Normal" panose="02000005030000020004" pitchFamily="50" charset="0"/>
                          <a:ea typeface="Aptos"/>
                          <a:cs typeface="Times New Roman" panose="02020603050405020304" pitchFamily="18" charset="0"/>
                        </a:rPr>
                        <a:t>Update and expand articulation agreements.</a:t>
                      </a:r>
                    </a:p>
                    <a:p>
                      <a:pPr marL="228600" marR="0" lvl="0" indent="-228600" algn="l" defTabSz="1124126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lang="en-US" sz="1200" kern="100" dirty="0">
                          <a:effectLst/>
                          <a:latin typeface="Ginto Normal" panose="02000005030000020004" pitchFamily="50" charset="0"/>
                          <a:ea typeface="Aptos"/>
                          <a:cs typeface="Times New Roman" panose="02020603050405020304" pitchFamily="18" charset="0"/>
                        </a:rPr>
                        <a:t>Provide more career guidance and transfer student supports.</a:t>
                      </a:r>
                    </a:p>
                    <a:p>
                      <a:pPr marL="228600" marR="0" lvl="0" indent="-228600" algn="l" defTabSz="1124126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arenR"/>
                        <a:tabLst/>
                        <a:defRPr/>
                      </a:pPr>
                      <a:r>
                        <a:rPr lang="en-US" sz="1200" kern="100" dirty="0">
                          <a:effectLst/>
                          <a:latin typeface="Ginto Normal" panose="02000005030000020004" pitchFamily="50" charset="0"/>
                          <a:ea typeface="Aptos"/>
                          <a:cs typeface="Times New Roman" panose="02020603050405020304" pitchFamily="18" charset="0"/>
                        </a:rPr>
                        <a:t>Build and expand the alumni network.</a:t>
                      </a:r>
                    </a:p>
                  </a:txBody>
                  <a:tcPr marL="112417" marR="112417" marT="56209" marB="56209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8732710"/>
                  </a:ext>
                </a:extLst>
              </a:tr>
            </a:tbl>
          </a:graphicData>
        </a:graphic>
      </p:graphicFrame>
      <p:sp>
        <p:nvSpPr>
          <p:cNvPr id="4" name="Title 1">
            <a:extLst>
              <a:ext uri="{FF2B5EF4-FFF2-40B4-BE49-F238E27FC236}">
                <a16:creationId xmlns:a16="http://schemas.microsoft.com/office/drawing/2014/main" id="{78DF059A-7292-47BC-B54D-5CC182785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892" y="-181145"/>
            <a:ext cx="16938885" cy="1070828"/>
          </a:xfrm>
        </p:spPr>
        <p:txBody>
          <a:bodyPr>
            <a:noAutofit/>
          </a:bodyPr>
          <a:lstStyle/>
          <a:p>
            <a:pPr algn="l"/>
            <a:r>
              <a:rPr lang="en-US" sz="4000" dirty="0">
                <a:solidFill>
                  <a:srgbClr val="FF0000"/>
                </a:solidFill>
                <a:latin typeface="Ginto Normal Bold" panose="02000005030000020004" pitchFamily="50" charset="0"/>
              </a:rPr>
              <a:t>ENGAGE STUDENTS THROUGH TRANSFORMATIVE EXPERIENCES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27D55B5-F4BA-4098-A4B0-E80EB7FAA46C}"/>
              </a:ext>
            </a:extLst>
          </p:cNvPr>
          <p:cNvGrpSpPr/>
          <p:nvPr/>
        </p:nvGrpSpPr>
        <p:grpSpPr>
          <a:xfrm>
            <a:off x="3714229" y="1181095"/>
            <a:ext cx="10319898" cy="325656"/>
            <a:chOff x="3714229" y="1181095"/>
            <a:chExt cx="10319898" cy="325656"/>
          </a:xfrm>
        </p:grpSpPr>
        <p:sp>
          <p:nvSpPr>
            <p:cNvPr id="6" name="Arrow: Right 5">
              <a:extLst>
                <a:ext uri="{FF2B5EF4-FFF2-40B4-BE49-F238E27FC236}">
                  <a16:creationId xmlns:a16="http://schemas.microsoft.com/office/drawing/2014/main" id="{3CE2D71F-C624-4A4B-9503-64C8F9F52E5B}"/>
                </a:ext>
              </a:extLst>
            </p:cNvPr>
            <p:cNvSpPr/>
            <p:nvPr/>
          </p:nvSpPr>
          <p:spPr>
            <a:xfrm>
              <a:off x="3714229" y="1203584"/>
              <a:ext cx="443016" cy="303167"/>
            </a:xfrm>
            <a:prstGeom prst="right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13"/>
            </a:p>
          </p:txBody>
        </p:sp>
        <p:sp>
          <p:nvSpPr>
            <p:cNvPr id="7" name="Arrow: Right 6">
              <a:extLst>
                <a:ext uri="{FF2B5EF4-FFF2-40B4-BE49-F238E27FC236}">
                  <a16:creationId xmlns:a16="http://schemas.microsoft.com/office/drawing/2014/main" id="{7A3B8D93-9C83-4434-A060-20BFD2C73194}"/>
                </a:ext>
              </a:extLst>
            </p:cNvPr>
            <p:cNvSpPr/>
            <p:nvPr/>
          </p:nvSpPr>
          <p:spPr>
            <a:xfrm>
              <a:off x="10352867" y="1181098"/>
              <a:ext cx="443016" cy="303167"/>
            </a:xfrm>
            <a:prstGeom prst="right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13"/>
            </a:p>
          </p:txBody>
        </p:sp>
        <p:sp>
          <p:nvSpPr>
            <p:cNvPr id="8" name="Arrow: Right 7">
              <a:extLst>
                <a:ext uri="{FF2B5EF4-FFF2-40B4-BE49-F238E27FC236}">
                  <a16:creationId xmlns:a16="http://schemas.microsoft.com/office/drawing/2014/main" id="{0DA6AFC6-9FF0-4589-A85E-1FED5BCA2DAB}"/>
                </a:ext>
              </a:extLst>
            </p:cNvPr>
            <p:cNvSpPr/>
            <p:nvPr/>
          </p:nvSpPr>
          <p:spPr>
            <a:xfrm>
              <a:off x="7033548" y="1194060"/>
              <a:ext cx="443016" cy="303167"/>
            </a:xfrm>
            <a:prstGeom prst="right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13"/>
            </a:p>
          </p:txBody>
        </p:sp>
        <p:sp>
          <p:nvSpPr>
            <p:cNvPr id="9" name="Arrow: Right 8">
              <a:extLst>
                <a:ext uri="{FF2B5EF4-FFF2-40B4-BE49-F238E27FC236}">
                  <a16:creationId xmlns:a16="http://schemas.microsoft.com/office/drawing/2014/main" id="{30CDA4DA-6DE4-4CC9-933B-B31A66557EB3}"/>
                </a:ext>
              </a:extLst>
            </p:cNvPr>
            <p:cNvSpPr/>
            <p:nvPr/>
          </p:nvSpPr>
          <p:spPr>
            <a:xfrm>
              <a:off x="13591111" y="1181095"/>
              <a:ext cx="443016" cy="303167"/>
            </a:xfrm>
            <a:prstGeom prst="right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13"/>
            </a:p>
          </p:txBody>
        </p: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19819BFF-88D6-4B5D-8150-48034F3299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793" y="11518153"/>
            <a:ext cx="1970443" cy="197763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D6B31007-F30A-4715-B905-3E33CD3882FA}"/>
              </a:ext>
            </a:extLst>
          </p:cNvPr>
          <p:cNvSpPr txBox="1"/>
          <p:nvPr/>
        </p:nvSpPr>
        <p:spPr>
          <a:xfrm>
            <a:off x="14586857" y="11518153"/>
            <a:ext cx="2516921" cy="300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353" dirty="0"/>
              <a:t>DRAFT Updated 8/18/25</a:t>
            </a:r>
          </a:p>
        </p:txBody>
      </p:sp>
    </p:spTree>
    <p:extLst>
      <p:ext uri="{BB962C8B-B14F-4D97-AF65-F5344CB8AC3E}">
        <p14:creationId xmlns:p14="http://schemas.microsoft.com/office/powerpoint/2010/main" val="248081503"/>
      </p:ext>
    </p:extLst>
  </p:cSld>
  <p:clrMapOvr>
    <a:masterClrMapping/>
  </p:clrMapOvr>
</p:sld>
</file>

<file path=ppt/theme/theme1.xml><?xml version="1.0" encoding="utf-8"?>
<a:theme xmlns:a="http://schemas.openxmlformats.org/drawingml/2006/main" name="Northland">
  <a:themeElements>
    <a:clrScheme name="Northland">
      <a:dk1>
        <a:srgbClr val="00203F"/>
      </a:dk1>
      <a:lt1>
        <a:srgbClr val="FFFFFF"/>
      </a:lt1>
      <a:dk2>
        <a:srgbClr val="00203F"/>
      </a:dk2>
      <a:lt2>
        <a:srgbClr val="FE0100"/>
      </a:lt2>
      <a:accent1>
        <a:srgbClr val="FE0100"/>
      </a:accent1>
      <a:accent2>
        <a:srgbClr val="0343DC"/>
      </a:accent2>
      <a:accent3>
        <a:srgbClr val="A5A5A5"/>
      </a:accent3>
      <a:accent4>
        <a:srgbClr val="FF4F00"/>
      </a:accent4>
      <a:accent5>
        <a:srgbClr val="493484"/>
      </a:accent5>
      <a:accent6>
        <a:srgbClr val="00D71A"/>
      </a:accent6>
      <a:hlink>
        <a:srgbClr val="0343DC"/>
      </a:hlink>
      <a:folHlink>
        <a:srgbClr val="0331A4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F2FE5123-1579-4780-AD31-20591C660ABE}" vid="{A6DD2D14-0D24-4FFB-B5D7-BA48F223365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northland-presentation-standard-one-16x9-1</Template>
  <TotalTime>2668</TotalTime>
  <Words>1465</Words>
  <Application>Microsoft Office PowerPoint</Application>
  <PresentationFormat>Custom</PresentationFormat>
  <Paragraphs>180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Courier New</vt:lpstr>
      <vt:lpstr>Ginto Normal</vt:lpstr>
      <vt:lpstr>Ginto Normal Bold</vt:lpstr>
      <vt:lpstr>Northland</vt:lpstr>
      <vt:lpstr>ENGAGE STUDENTS THROUGH TRANSFORMATIVE EXPERIENCES</vt:lpstr>
      <vt:lpstr>ENGAGE STUDENTS THROUGH TRANSFORMATIVE EXPERIENCES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Hron, Stacey L</dc:creator>
  <cp:lastModifiedBy>Olson, Shari</cp:lastModifiedBy>
  <cp:revision>58</cp:revision>
  <cp:lastPrinted>2025-08-18T19:08:13Z</cp:lastPrinted>
  <dcterms:created xsi:type="dcterms:W3CDTF">2025-03-18T13:49:23Z</dcterms:created>
  <dcterms:modified xsi:type="dcterms:W3CDTF">2025-09-22T22:04:55Z</dcterms:modified>
</cp:coreProperties>
</file>